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CFAFA"/>
    <a:srgbClr val="E8F3E1"/>
    <a:srgbClr val="FBFFFF"/>
    <a:srgbClr val="FFFAEB"/>
    <a:srgbClr val="D1F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72" d="100"/>
          <a:sy n="172" d="100"/>
        </p:scale>
        <p:origin x="-1536" y="-6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2T13:28:14.046"/>
    </inkml:context>
    <inkml:brush xml:id="br0">
      <inkml:brushProperty name="width" value="0.1" units="cm"/>
      <inkml:brushProperty name="height" value="0.2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0,'1152'0,"-1063"4,131 24,-126-14,109 4,-186-18,63 1,106 15,-87-6,1-4,112-8,-60 0,2 2,-127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2T13:28:16.533"/>
    </inkml:context>
    <inkml:brush xml:id="br0">
      <inkml:brushProperty name="width" value="0.1" units="cm"/>
      <inkml:brushProperty name="height" value="0.2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2,'165'-1,"180"3,-189 13,49 1,-72-17,-29-1,149 16,5 2,-120-11,-2 9,-75-6,64 0,-95-8,-4-1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2T13:28:18.689"/>
    </inkml:context>
    <inkml:brush xml:id="br0">
      <inkml:brushProperty name="width" value="0.1" units="cm"/>
      <inkml:brushProperty name="height" value="0.2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1,'3381'0,"-3355"0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2T13:28:41.329"/>
    </inkml:context>
    <inkml:brush xml:id="br0">
      <inkml:brushProperty name="width" value="0.1" units="cm"/>
      <inkml:brushProperty name="height" value="0.2" units="cm"/>
      <inkml:brushProperty name="color" value="#A9D8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0,'1955'0,"-1924"2,0 1,35 8,-33-5,53 3,649-7,-355-4,-133 2,-221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F302FA-BF73-42D2-85C2-E887E9359489}" type="datetimeFigureOut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CA296-98BB-4201-88D0-B25EF087A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161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9681-301B-4D84-BB78-5EB2A73DF99D}" type="datetimeFigureOut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0AA4B-A636-4187-8E2C-D43B59CCA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7075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9681-301B-4D84-BB78-5EB2A73DF99D}" type="datetimeFigureOut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0AA4B-A636-4187-8E2C-D43B59CCA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8871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9681-301B-4D84-BB78-5EB2A73DF99D}" type="datetimeFigureOut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0AA4B-A636-4187-8E2C-D43B59CCA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419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9681-301B-4D84-BB78-5EB2A73DF99D}" type="datetimeFigureOut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0AA4B-A636-4187-8E2C-D43B59CCA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821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9681-301B-4D84-BB78-5EB2A73DF99D}" type="datetimeFigureOut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0AA4B-A636-4187-8E2C-D43B59CCA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721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9681-301B-4D84-BB78-5EB2A73DF99D}" type="datetimeFigureOut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0AA4B-A636-4187-8E2C-D43B59CCA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239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9681-301B-4D84-BB78-5EB2A73DF99D}" type="datetimeFigureOut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0AA4B-A636-4187-8E2C-D43B59CCA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32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9681-301B-4D84-BB78-5EB2A73DF99D}" type="datetimeFigureOut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0AA4B-A636-4187-8E2C-D43B59CCA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69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9681-301B-4D84-BB78-5EB2A73DF99D}" type="datetimeFigureOut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0AA4B-A636-4187-8E2C-D43B59CCA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756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9681-301B-4D84-BB78-5EB2A73DF99D}" type="datetimeFigureOut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0AA4B-A636-4187-8E2C-D43B59CCA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09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9681-301B-4D84-BB78-5EB2A73DF99D}" type="datetimeFigureOut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0AA4B-A636-4187-8E2C-D43B59CCA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604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89681-301B-4D84-BB78-5EB2A73DF99D}" type="datetimeFigureOut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0AA4B-A636-4187-8E2C-D43B59CCA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00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microsoft.com/office/2007/relationships/hdphoto" Target="../media/hdphoto1.wdp"/><Relationship Id="rId18" Type="http://schemas.openxmlformats.org/officeDocument/2006/relationships/image" Target="../media/image12.png"/><Relationship Id="rId3" Type="http://schemas.openxmlformats.org/officeDocument/2006/relationships/image" Target="../media/image2.png"/><Relationship Id="rId21" Type="http://schemas.openxmlformats.org/officeDocument/2006/relationships/image" Target="../media/image15.PNG"/><Relationship Id="rId7" Type="http://schemas.openxmlformats.org/officeDocument/2006/relationships/image" Target="../media/image4.png"/><Relationship Id="rId12" Type="http://schemas.openxmlformats.org/officeDocument/2006/relationships/image" Target="../media/image7.png"/><Relationship Id="rId17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.xml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9.png"/><Relationship Id="rId10" Type="http://schemas.openxmlformats.org/officeDocument/2006/relationships/customXml" Target="../ink/ink4.xml"/><Relationship Id="rId19" Type="http://schemas.openxmlformats.org/officeDocument/2006/relationships/image" Target="../media/image13.png"/><Relationship Id="rId4" Type="http://schemas.openxmlformats.org/officeDocument/2006/relationships/customXml" Target="../ink/ink1.xml"/><Relationship Id="rId9" Type="http://schemas.openxmlformats.org/officeDocument/2006/relationships/image" Target="../media/image5.png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bg1"/>
            </a:gs>
            <a:gs pos="21000">
              <a:srgbClr val="D1F3FF"/>
            </a:gs>
            <a:gs pos="40000">
              <a:schemeClr val="accent6">
                <a:lumMod val="20000"/>
                <a:lumOff val="80000"/>
              </a:schemeClr>
            </a:gs>
            <a:gs pos="100000">
              <a:schemeClr val="accent4">
                <a:lumMod val="20000"/>
                <a:lumOff val="80000"/>
                <a:alpha val="23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0E0A00F0-E78B-4434-93E3-A68A0B43F411}"/>
              </a:ext>
            </a:extLst>
          </p:cNvPr>
          <p:cNvSpPr/>
          <p:nvPr/>
        </p:nvSpPr>
        <p:spPr>
          <a:xfrm>
            <a:off x="0" y="-162266"/>
            <a:ext cx="6858000" cy="1845596"/>
          </a:xfrm>
          <a:prstGeom prst="rect">
            <a:avLst/>
          </a:prstGeom>
          <a:solidFill>
            <a:srgbClr val="E8F3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ACFAD945-D589-462F-9A53-AB63430ADA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4364332"/>
            <a:ext cx="6858000" cy="6858000"/>
          </a:xfrm>
          <a:prstGeom prst="rect">
            <a:avLst/>
          </a:prstGeom>
        </p:spPr>
      </p:pic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EF687717-B80F-4011-84B9-15EDF09E2973}"/>
              </a:ext>
            </a:extLst>
          </p:cNvPr>
          <p:cNvSpPr/>
          <p:nvPr/>
        </p:nvSpPr>
        <p:spPr>
          <a:xfrm>
            <a:off x="105936" y="-8909"/>
            <a:ext cx="6646127" cy="1577863"/>
          </a:xfrm>
          <a:prstGeom prst="rect">
            <a:avLst/>
          </a:prstGeom>
          <a:solidFill>
            <a:srgbClr val="EC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7701F22-32B6-418F-B92F-A344326BF824}"/>
              </a:ext>
            </a:extLst>
          </p:cNvPr>
          <p:cNvSpPr/>
          <p:nvPr/>
        </p:nvSpPr>
        <p:spPr>
          <a:xfrm>
            <a:off x="0" y="-8909"/>
            <a:ext cx="527740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ミモザ白寿庵東寺尾</a:t>
            </a:r>
            <a:endParaRPr lang="ja-JP" altLang="en-US" sz="4400" b="0" cap="none" spc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AA8A3D1-73F7-477D-838B-2BAD0C4A5B1D}"/>
              </a:ext>
            </a:extLst>
          </p:cNvPr>
          <p:cNvSpPr/>
          <p:nvPr/>
        </p:nvSpPr>
        <p:spPr>
          <a:xfrm>
            <a:off x="0" y="772234"/>
            <a:ext cx="640912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小規模多機能型居宅介護</a:t>
            </a:r>
          </a:p>
        </p:txBody>
      </p:sp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id="{2385A77C-5E8A-4015-B594-8D5EE59704A8}"/>
              </a:ext>
            </a:extLst>
          </p:cNvPr>
          <p:cNvSpPr/>
          <p:nvPr/>
        </p:nvSpPr>
        <p:spPr>
          <a:xfrm>
            <a:off x="167269" y="1848301"/>
            <a:ext cx="6584794" cy="185662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C942BFC0-929C-4F0B-BFE4-C0CF52FEF6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64316"/>
            <a:ext cx="6858000" cy="249731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2017735A-B310-429C-88CF-D20AAF3D4D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39183"/>
            <a:ext cx="6858000" cy="249731"/>
          </a:xfrm>
          <a:prstGeom prst="rect">
            <a:avLst/>
          </a:prstGeom>
        </p:spPr>
      </p:pic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DD3CA937-4F8D-40D0-838D-4E0BDCDB7376}"/>
              </a:ext>
            </a:extLst>
          </p:cNvPr>
          <p:cNvSpPr/>
          <p:nvPr/>
        </p:nvSpPr>
        <p:spPr>
          <a:xfrm>
            <a:off x="656445" y="1883117"/>
            <a:ext cx="55451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8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Q.</a:t>
            </a:r>
            <a:r>
              <a:rPr lang="ja-JP" altLang="en-US" sz="28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小規模多機能型居宅介護とは？</a:t>
            </a:r>
            <a:endParaRPr lang="ja-JP" altLang="en-US" sz="28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FA0A039D-AF76-46CA-9740-2EA9A422A896}"/>
              </a:ext>
            </a:extLst>
          </p:cNvPr>
          <p:cNvSpPr/>
          <p:nvPr/>
        </p:nvSpPr>
        <p:spPr>
          <a:xfrm>
            <a:off x="977045" y="2372738"/>
            <a:ext cx="490390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600" b="0" cap="none" spc="0" dirty="0">
                <a:ln w="0"/>
                <a:solidFill>
                  <a:schemeClr val="accent1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小規模多機能型居宅介護とは、</a:t>
            </a:r>
            <a:endParaRPr lang="en-US" altLang="ja-JP" sz="1600" b="0" cap="none" spc="0" dirty="0">
              <a:ln w="0"/>
              <a:solidFill>
                <a:schemeClr val="accent1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1600" dirty="0">
                <a:ln w="0"/>
                <a:solidFill>
                  <a:schemeClr val="accent1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これまで別々の場所で提供されていた</a:t>
            </a:r>
            <a:endParaRPr lang="en-US" altLang="ja-JP" sz="1600" dirty="0">
              <a:ln w="0"/>
              <a:solidFill>
                <a:schemeClr val="accent1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1600" b="0" cap="none" spc="0" dirty="0">
                <a:ln w="0"/>
                <a:solidFill>
                  <a:schemeClr val="accent1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「デイサービス」「訪問介護」「ショートステイ」</a:t>
            </a:r>
            <a:endParaRPr lang="en-US" altLang="ja-JP" sz="1600" b="0" cap="none" spc="0" dirty="0">
              <a:ln w="0"/>
              <a:solidFill>
                <a:schemeClr val="accent1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1600" dirty="0">
                <a:ln w="0"/>
                <a:solidFill>
                  <a:schemeClr val="accent1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と同等のサービスを一つにまとめた、</a:t>
            </a:r>
            <a:endParaRPr lang="en-US" altLang="ja-JP" sz="1600" dirty="0">
              <a:ln w="0"/>
              <a:solidFill>
                <a:schemeClr val="accent1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1600" b="0" cap="none" spc="0" dirty="0">
                <a:ln w="0"/>
                <a:solidFill>
                  <a:schemeClr val="accent1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便利な介護保険のサービスです。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7" name="インク 66">
                <a:extLst>
                  <a:ext uri="{FF2B5EF4-FFF2-40B4-BE49-F238E27FC236}">
                    <a16:creationId xmlns:a16="http://schemas.microsoft.com/office/drawing/2014/main" id="{784B0BFF-253F-42F2-941B-7B39F3AA256F}"/>
                  </a:ext>
                </a:extLst>
              </p14:cNvPr>
              <p14:cNvContentPartPr/>
              <p14:nvPr/>
            </p14:nvContentPartPr>
            <p14:xfrm>
              <a:off x="1382365" y="3062963"/>
              <a:ext cx="1002600" cy="35280"/>
            </p14:xfrm>
          </p:contentPart>
        </mc:Choice>
        <mc:Fallback xmlns="">
          <p:pic>
            <p:nvPicPr>
              <p:cNvPr id="67" name="インク 66">
                <a:extLst>
                  <a:ext uri="{FF2B5EF4-FFF2-40B4-BE49-F238E27FC236}">
                    <a16:creationId xmlns:a16="http://schemas.microsoft.com/office/drawing/2014/main" id="{784B0BFF-253F-42F2-941B-7B39F3AA256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64371" y="3026963"/>
                <a:ext cx="1038227" cy="10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8" name="インク 67">
                <a:extLst>
                  <a:ext uri="{FF2B5EF4-FFF2-40B4-BE49-F238E27FC236}">
                    <a16:creationId xmlns:a16="http://schemas.microsoft.com/office/drawing/2014/main" id="{0515950D-31C0-4B46-8522-0E4F15330802}"/>
                  </a:ext>
                </a:extLst>
              </p14:cNvPr>
              <p14:cNvContentPartPr/>
              <p14:nvPr/>
            </p14:nvContentPartPr>
            <p14:xfrm>
              <a:off x="2965645" y="3062243"/>
              <a:ext cx="768960" cy="34560"/>
            </p14:xfrm>
          </p:contentPart>
        </mc:Choice>
        <mc:Fallback xmlns="">
          <p:pic>
            <p:nvPicPr>
              <p:cNvPr id="68" name="インク 67">
                <a:extLst>
                  <a:ext uri="{FF2B5EF4-FFF2-40B4-BE49-F238E27FC236}">
                    <a16:creationId xmlns:a16="http://schemas.microsoft.com/office/drawing/2014/main" id="{0515950D-31C0-4B46-8522-0E4F1533080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947645" y="3026243"/>
                <a:ext cx="804600" cy="10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9" name="インク 68">
                <a:extLst>
                  <a:ext uri="{FF2B5EF4-FFF2-40B4-BE49-F238E27FC236}">
                    <a16:creationId xmlns:a16="http://schemas.microsoft.com/office/drawing/2014/main" id="{8BED212E-AA64-4E58-9EA6-4111433046D5}"/>
                  </a:ext>
                </a:extLst>
              </p14:cNvPr>
              <p14:cNvContentPartPr/>
              <p14:nvPr/>
            </p14:nvContentPartPr>
            <p14:xfrm>
              <a:off x="4181365" y="3073763"/>
              <a:ext cx="1226880" cy="360"/>
            </p14:xfrm>
          </p:contentPart>
        </mc:Choice>
        <mc:Fallback xmlns="">
          <p:pic>
            <p:nvPicPr>
              <p:cNvPr id="69" name="インク 68">
                <a:extLst>
                  <a:ext uri="{FF2B5EF4-FFF2-40B4-BE49-F238E27FC236}">
                    <a16:creationId xmlns:a16="http://schemas.microsoft.com/office/drawing/2014/main" id="{8BED212E-AA64-4E58-9EA6-4111433046D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163365" y="3037763"/>
                <a:ext cx="126252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71" name="インク 70">
                <a:extLst>
                  <a:ext uri="{FF2B5EF4-FFF2-40B4-BE49-F238E27FC236}">
                    <a16:creationId xmlns:a16="http://schemas.microsoft.com/office/drawing/2014/main" id="{260C4BCB-D001-4F05-B50A-3210E58546F1}"/>
                  </a:ext>
                </a:extLst>
              </p14:cNvPr>
              <p14:cNvContentPartPr/>
              <p14:nvPr/>
            </p14:nvContentPartPr>
            <p14:xfrm>
              <a:off x="3601405" y="3319643"/>
              <a:ext cx="1292760" cy="12240"/>
            </p14:xfrm>
          </p:contentPart>
        </mc:Choice>
        <mc:Fallback xmlns="">
          <p:pic>
            <p:nvPicPr>
              <p:cNvPr id="71" name="インク 70">
                <a:extLst>
                  <a:ext uri="{FF2B5EF4-FFF2-40B4-BE49-F238E27FC236}">
                    <a16:creationId xmlns:a16="http://schemas.microsoft.com/office/drawing/2014/main" id="{260C4BCB-D001-4F05-B50A-3210E58546F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583405" y="3283643"/>
                <a:ext cx="1328400" cy="83880"/>
              </a:xfrm>
              <a:prstGeom prst="rect">
                <a:avLst/>
              </a:prstGeom>
            </p:spPr>
          </p:pic>
        </mc:Fallback>
      </mc:AlternateContent>
      <p:pic>
        <p:nvPicPr>
          <p:cNvPr id="73" name="図 72">
            <a:extLst>
              <a:ext uri="{FF2B5EF4-FFF2-40B4-BE49-F238E27FC236}">
                <a16:creationId xmlns:a16="http://schemas.microsoft.com/office/drawing/2014/main" id="{36113532-1A7D-438D-BA6F-DD1ED9D2BBA7}"/>
              </a:ext>
            </a:extLst>
          </p:cNvPr>
          <p:cNvPicPr>
            <a:picLocks noChangeAspect="1"/>
          </p:cNvPicPr>
          <p:nvPr/>
        </p:nvPicPr>
        <p:blipFill>
          <a:blip r:embed="rId1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6633" y="4130916"/>
            <a:ext cx="7896075" cy="459838"/>
          </a:xfrm>
          <a:prstGeom prst="rect">
            <a:avLst/>
          </a:prstGeom>
        </p:spPr>
      </p:pic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9371372E-EE24-41DB-A75C-524C97FAAC8A}"/>
              </a:ext>
            </a:extLst>
          </p:cNvPr>
          <p:cNvSpPr/>
          <p:nvPr/>
        </p:nvSpPr>
        <p:spPr>
          <a:xfrm>
            <a:off x="-156230" y="3951421"/>
            <a:ext cx="716093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400" b="0" cap="none" spc="0" dirty="0">
                <a:ln w="0"/>
                <a:solidFill>
                  <a:schemeClr val="accent4">
                    <a:lumMod val="5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こんな方に</a:t>
            </a:r>
            <a:r>
              <a:rPr lang="ja-JP" altLang="en-US" sz="4800" b="0" cap="none" spc="0" dirty="0">
                <a:ln w="0"/>
                <a:solidFill>
                  <a:schemeClr val="accent4">
                    <a:lumMod val="5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おススメ</a:t>
            </a:r>
            <a:r>
              <a:rPr lang="ja-JP" altLang="en-US" sz="4400" b="0" cap="none" spc="0" dirty="0">
                <a:ln w="0"/>
                <a:solidFill>
                  <a:schemeClr val="accent4">
                    <a:lumMod val="5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します</a:t>
            </a:r>
          </a:p>
        </p:txBody>
      </p:sp>
      <p:sp>
        <p:nvSpPr>
          <p:cNvPr id="82" name="四角形: 角を丸くする 81">
            <a:extLst>
              <a:ext uri="{FF2B5EF4-FFF2-40B4-BE49-F238E27FC236}">
                <a16:creationId xmlns:a16="http://schemas.microsoft.com/office/drawing/2014/main" id="{639BB63D-F4AA-4AF0-B1CF-1F754CD20376}"/>
              </a:ext>
            </a:extLst>
          </p:cNvPr>
          <p:cNvSpPr/>
          <p:nvPr/>
        </p:nvSpPr>
        <p:spPr>
          <a:xfrm>
            <a:off x="533745" y="4813721"/>
            <a:ext cx="390178" cy="34885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6" name="図 75">
            <a:extLst>
              <a:ext uri="{FF2B5EF4-FFF2-40B4-BE49-F238E27FC236}">
                <a16:creationId xmlns:a16="http://schemas.microsoft.com/office/drawing/2014/main" id="{22F25447-6A0C-4E19-9455-AF857399069A}"/>
              </a:ext>
            </a:extLst>
          </p:cNvPr>
          <p:cNvPicPr>
            <a:picLocks noChangeAspect="1"/>
          </p:cNvPicPr>
          <p:nvPr/>
        </p:nvPicPr>
        <p:blipFill>
          <a:blip r:embed="rId1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83" y="4807234"/>
            <a:ext cx="395479" cy="355339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39767BF7-0E81-42FD-BF9B-BDADAC3EAB8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26887" y="5643802"/>
            <a:ext cx="390178" cy="353599"/>
          </a:xfrm>
          <a:prstGeom prst="rect">
            <a:avLst/>
          </a:prstGeom>
        </p:spPr>
      </p:pic>
      <p:pic>
        <p:nvPicPr>
          <p:cNvPr id="84" name="図 83">
            <a:extLst>
              <a:ext uri="{FF2B5EF4-FFF2-40B4-BE49-F238E27FC236}">
                <a16:creationId xmlns:a16="http://schemas.microsoft.com/office/drawing/2014/main" id="{5C2F4888-9B84-45AA-9C5E-E9F94505611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39310" y="5235309"/>
            <a:ext cx="390178" cy="353599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4FFDD667-1E9C-4101-9529-AFCBCE4A753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57560" y="6512326"/>
            <a:ext cx="333683" cy="353599"/>
          </a:xfrm>
          <a:prstGeom prst="rect">
            <a:avLst/>
          </a:prstGeom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0EFF65B0-C40D-4CF8-BD91-CECA0E2C78B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18487" y="6106710"/>
            <a:ext cx="390178" cy="353599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9EB79DE7-D5DB-49D9-9061-4ACF7F886790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09910" y="6895630"/>
            <a:ext cx="390178" cy="353599"/>
          </a:xfrm>
          <a:prstGeom prst="rect">
            <a:avLst/>
          </a:prstGeom>
        </p:spPr>
      </p:pic>
      <p:pic>
        <p:nvPicPr>
          <p:cNvPr id="77" name="図 76">
            <a:extLst>
              <a:ext uri="{FF2B5EF4-FFF2-40B4-BE49-F238E27FC236}">
                <a16:creationId xmlns:a16="http://schemas.microsoft.com/office/drawing/2014/main" id="{1DB929DC-1043-41C7-9C56-B427A123532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47527" y="5213027"/>
            <a:ext cx="390178" cy="359695"/>
          </a:xfrm>
          <a:prstGeom prst="rect">
            <a:avLst/>
          </a:prstGeom>
        </p:spPr>
      </p:pic>
      <p:pic>
        <p:nvPicPr>
          <p:cNvPr id="81" name="図 80">
            <a:extLst>
              <a:ext uri="{FF2B5EF4-FFF2-40B4-BE49-F238E27FC236}">
                <a16:creationId xmlns:a16="http://schemas.microsoft.com/office/drawing/2014/main" id="{4B02FAC9-DC8F-4137-B070-DE21F093770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36376" y="5648349"/>
            <a:ext cx="390178" cy="359695"/>
          </a:xfrm>
          <a:prstGeom prst="rect">
            <a:avLst/>
          </a:prstGeom>
        </p:spPr>
      </p:pic>
      <p:pic>
        <p:nvPicPr>
          <p:cNvPr id="80" name="図 79">
            <a:extLst>
              <a:ext uri="{FF2B5EF4-FFF2-40B4-BE49-F238E27FC236}">
                <a16:creationId xmlns:a16="http://schemas.microsoft.com/office/drawing/2014/main" id="{D6C1FB7E-120E-4758-9CE6-10C52520CA6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48179" y="6096900"/>
            <a:ext cx="385386" cy="355277"/>
          </a:xfrm>
          <a:prstGeom prst="rect">
            <a:avLst/>
          </a:prstGeom>
        </p:spPr>
      </p:pic>
      <p:pic>
        <p:nvPicPr>
          <p:cNvPr id="79" name="図 78">
            <a:extLst>
              <a:ext uri="{FF2B5EF4-FFF2-40B4-BE49-F238E27FC236}">
                <a16:creationId xmlns:a16="http://schemas.microsoft.com/office/drawing/2014/main" id="{B6207F1B-A033-4E0E-94DD-E6583BBDC6E8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45783" y="6499090"/>
            <a:ext cx="390178" cy="359695"/>
          </a:xfrm>
          <a:prstGeom prst="rect">
            <a:avLst/>
          </a:prstGeom>
        </p:spPr>
      </p:pic>
      <p:pic>
        <p:nvPicPr>
          <p:cNvPr id="78" name="図 77">
            <a:extLst>
              <a:ext uri="{FF2B5EF4-FFF2-40B4-BE49-F238E27FC236}">
                <a16:creationId xmlns:a16="http://schemas.microsoft.com/office/drawing/2014/main" id="{504F72A4-A430-4289-AE7A-598F2706099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60884" y="6911504"/>
            <a:ext cx="390178" cy="359695"/>
          </a:xfrm>
          <a:prstGeom prst="rect">
            <a:avLst/>
          </a:prstGeom>
        </p:spPr>
      </p:pic>
      <p:sp>
        <p:nvSpPr>
          <p:cNvPr id="94" name="四角形: 角を丸くする 93">
            <a:extLst>
              <a:ext uri="{FF2B5EF4-FFF2-40B4-BE49-F238E27FC236}">
                <a16:creationId xmlns:a16="http://schemas.microsoft.com/office/drawing/2014/main" id="{0B421318-4548-4DDF-AE6B-1EEF7BABFD21}"/>
              </a:ext>
            </a:extLst>
          </p:cNvPr>
          <p:cNvSpPr/>
          <p:nvPr/>
        </p:nvSpPr>
        <p:spPr>
          <a:xfrm>
            <a:off x="968167" y="4843606"/>
            <a:ext cx="5684347" cy="37456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8A58FEAF-EF36-4181-9586-484968EE4E5D}"/>
              </a:ext>
            </a:extLst>
          </p:cNvPr>
          <p:cNvSpPr/>
          <p:nvPr/>
        </p:nvSpPr>
        <p:spPr>
          <a:xfrm>
            <a:off x="942553" y="4822433"/>
            <a:ext cx="48013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退院後のご自宅での生活に不安のある方</a:t>
            </a:r>
          </a:p>
        </p:txBody>
      </p:sp>
      <p:pic>
        <p:nvPicPr>
          <p:cNvPr id="96" name="図 95">
            <a:extLst>
              <a:ext uri="{FF2B5EF4-FFF2-40B4-BE49-F238E27FC236}">
                <a16:creationId xmlns:a16="http://schemas.microsoft.com/office/drawing/2014/main" id="{9713A590-2845-420C-B1EE-89D2E5BC8085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77046" y="5677683"/>
            <a:ext cx="5675467" cy="371888"/>
          </a:xfrm>
          <a:prstGeom prst="rect">
            <a:avLst/>
          </a:prstGeom>
        </p:spPr>
      </p:pic>
      <p:pic>
        <p:nvPicPr>
          <p:cNvPr id="97" name="図 96">
            <a:extLst>
              <a:ext uri="{FF2B5EF4-FFF2-40B4-BE49-F238E27FC236}">
                <a16:creationId xmlns:a16="http://schemas.microsoft.com/office/drawing/2014/main" id="{17127F9D-A4D2-4890-846E-D6FC485F2185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68471" y="6094881"/>
            <a:ext cx="5675466" cy="371888"/>
          </a:xfrm>
          <a:prstGeom prst="rect">
            <a:avLst/>
          </a:prstGeom>
        </p:spPr>
      </p:pic>
      <p:pic>
        <p:nvPicPr>
          <p:cNvPr id="98" name="図 97">
            <a:extLst>
              <a:ext uri="{FF2B5EF4-FFF2-40B4-BE49-F238E27FC236}">
                <a16:creationId xmlns:a16="http://schemas.microsoft.com/office/drawing/2014/main" id="{3C17FEFB-C87A-4BB1-B1F1-E611E386CB29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77026" y="5266046"/>
            <a:ext cx="5675488" cy="371888"/>
          </a:xfrm>
          <a:prstGeom prst="rect">
            <a:avLst/>
          </a:prstGeom>
        </p:spPr>
      </p:pic>
      <p:pic>
        <p:nvPicPr>
          <p:cNvPr id="99" name="図 98">
            <a:extLst>
              <a:ext uri="{FF2B5EF4-FFF2-40B4-BE49-F238E27FC236}">
                <a16:creationId xmlns:a16="http://schemas.microsoft.com/office/drawing/2014/main" id="{D54BADE0-0359-4F9A-9078-A323FBB53EE3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61888" y="6520467"/>
            <a:ext cx="5675466" cy="371888"/>
          </a:xfrm>
          <a:prstGeom prst="rect">
            <a:avLst/>
          </a:prstGeom>
        </p:spPr>
      </p:pic>
      <p:pic>
        <p:nvPicPr>
          <p:cNvPr id="100" name="図 99">
            <a:extLst>
              <a:ext uri="{FF2B5EF4-FFF2-40B4-BE49-F238E27FC236}">
                <a16:creationId xmlns:a16="http://schemas.microsoft.com/office/drawing/2014/main" id="{CBA6A5DD-EBAE-4E07-A7AA-0E478B2A281A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68470" y="6930156"/>
            <a:ext cx="5702656" cy="371888"/>
          </a:xfrm>
          <a:prstGeom prst="rect">
            <a:avLst/>
          </a:prstGeom>
        </p:spPr>
      </p:pic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D6DFD247-67F1-4D7C-A3F9-5DEB9011337F}"/>
              </a:ext>
            </a:extLst>
          </p:cNvPr>
          <p:cNvSpPr/>
          <p:nvPr/>
        </p:nvSpPr>
        <p:spPr>
          <a:xfrm>
            <a:off x="952174" y="5233260"/>
            <a:ext cx="454483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ショートステイがなかなか取れない方</a:t>
            </a: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4CFE63CB-FCCF-40BA-9845-0EB58A0CC213}"/>
              </a:ext>
            </a:extLst>
          </p:cNvPr>
          <p:cNvSpPr/>
          <p:nvPr/>
        </p:nvSpPr>
        <p:spPr>
          <a:xfrm>
            <a:off x="967558" y="5669776"/>
            <a:ext cx="37753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自宅での入浴が難しいと思う方</a:t>
            </a: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CA4E233D-888B-46EC-AA6E-97BB60213170}"/>
              </a:ext>
            </a:extLst>
          </p:cNvPr>
          <p:cNvSpPr/>
          <p:nvPr/>
        </p:nvSpPr>
        <p:spPr>
          <a:xfrm>
            <a:off x="961888" y="6076793"/>
            <a:ext cx="300595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日中、気分転換したい方</a:t>
            </a: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B1977461-2AA6-471C-821C-222AB49459C8}"/>
              </a:ext>
            </a:extLst>
          </p:cNvPr>
          <p:cNvSpPr/>
          <p:nvPr/>
        </p:nvSpPr>
        <p:spPr>
          <a:xfrm>
            <a:off x="920018" y="6498611"/>
            <a:ext cx="583204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特養や</a:t>
            </a:r>
            <a:r>
              <a:rPr lang="en-US" altLang="ja-JP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教科書体" panose="02020600000000000000" pitchFamily="18" charset="-128"/>
                <a:ea typeface="HGS教科書体" panose="02020600000000000000" pitchFamily="18" charset="-128"/>
              </a:rPr>
              <a:t>GH</a:t>
            </a:r>
            <a:r>
              <a:rPr lang="ja-JP" alt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に入居待ちをしていて短期利用したい方</a:t>
            </a:r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9F5E888E-F249-4DFF-A175-1AEA2C25D88F}"/>
              </a:ext>
            </a:extLst>
          </p:cNvPr>
          <p:cNvSpPr/>
          <p:nvPr/>
        </p:nvSpPr>
        <p:spPr>
          <a:xfrm>
            <a:off x="934905" y="6948267"/>
            <a:ext cx="48013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安否確認などの訪問を希望されている方</a:t>
            </a: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FB554379-F79D-478F-9271-5BA146E90E73}"/>
              </a:ext>
            </a:extLst>
          </p:cNvPr>
          <p:cNvSpPr/>
          <p:nvPr/>
        </p:nvSpPr>
        <p:spPr>
          <a:xfrm>
            <a:off x="195961" y="7444422"/>
            <a:ext cx="6456554" cy="1672683"/>
          </a:xfrm>
          <a:prstGeom prst="rect">
            <a:avLst/>
          </a:prstGeom>
          <a:solidFill>
            <a:srgbClr val="FFFFFF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3" name="図 102">
            <a:extLst>
              <a:ext uri="{FF2B5EF4-FFF2-40B4-BE49-F238E27FC236}">
                <a16:creationId xmlns:a16="http://schemas.microsoft.com/office/drawing/2014/main" id="{5F4BF7E0-8C6F-4DB9-B561-ABE04AE80422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40" y="7405555"/>
            <a:ext cx="1544166" cy="262071"/>
          </a:xfrm>
          <a:prstGeom prst="rect">
            <a:avLst/>
          </a:prstGeom>
        </p:spPr>
      </p:pic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E85F2BB1-44D7-4B6B-9A74-283F2359E3A7}"/>
              </a:ext>
            </a:extLst>
          </p:cNvPr>
          <p:cNvSpPr/>
          <p:nvPr/>
        </p:nvSpPr>
        <p:spPr>
          <a:xfrm>
            <a:off x="1766263" y="7397631"/>
            <a:ext cx="96212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ミモザ㈱</a:t>
            </a:r>
          </a:p>
        </p:txBody>
      </p: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F3AFF5BB-6F34-4922-9BAE-A9CA71878536}"/>
              </a:ext>
            </a:extLst>
          </p:cNvPr>
          <p:cNvSpPr/>
          <p:nvPr/>
        </p:nvSpPr>
        <p:spPr>
          <a:xfrm>
            <a:off x="2638607" y="7450074"/>
            <a:ext cx="3954929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ミモザ白寿庵東寺尾　小規模多機能型居宅介護</a:t>
            </a:r>
          </a:p>
        </p:txBody>
      </p:sp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33A9B7DA-B5F9-4996-8F4D-4C29A65CF84F}"/>
              </a:ext>
            </a:extLst>
          </p:cNvPr>
          <p:cNvSpPr/>
          <p:nvPr/>
        </p:nvSpPr>
        <p:spPr>
          <a:xfrm>
            <a:off x="1435895" y="7615143"/>
            <a:ext cx="41184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045-580-2330</a:t>
            </a:r>
            <a:endParaRPr lang="ja-JP" alt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6D001266-9687-40D5-A235-D05583E741E9}"/>
              </a:ext>
            </a:extLst>
          </p:cNvPr>
          <p:cNvSpPr/>
          <p:nvPr/>
        </p:nvSpPr>
        <p:spPr>
          <a:xfrm>
            <a:off x="647376" y="7946784"/>
            <a:ext cx="71045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000" b="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TEL</a:t>
            </a:r>
            <a:endParaRPr lang="ja-JP" altLang="en-US" sz="20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C896856D-4CD3-4208-ABC8-9D8BDE161EAE}"/>
              </a:ext>
            </a:extLst>
          </p:cNvPr>
          <p:cNvSpPr/>
          <p:nvPr/>
        </p:nvSpPr>
        <p:spPr>
          <a:xfrm>
            <a:off x="407582" y="8558624"/>
            <a:ext cx="587693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〶</a:t>
            </a:r>
            <a:r>
              <a:rPr lang="en-US" altLang="ja-JP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230-0077</a:t>
            </a:r>
            <a:r>
              <a:rPr lang="ja-JP" altLang="en-US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横浜市鶴見区東寺尾</a:t>
            </a:r>
            <a:r>
              <a:rPr lang="en-US" altLang="ja-JP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6-8-1</a:t>
            </a:r>
            <a:r>
              <a:rPr lang="ja-JP" altLang="en-US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</a:t>
            </a:r>
            <a:r>
              <a:rPr lang="en-US" altLang="ja-JP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〈</a:t>
            </a:r>
            <a:r>
              <a:rPr lang="ja-JP" altLang="en-US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管理者</a:t>
            </a:r>
            <a:r>
              <a:rPr lang="en-US" altLang="ja-JP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〉</a:t>
            </a:r>
            <a:r>
              <a:rPr lang="ja-JP" altLang="en-US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池下　尚彦</a:t>
            </a:r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9D7CA122-64D5-42EA-BF77-1840F9418B2B}"/>
              </a:ext>
            </a:extLst>
          </p:cNvPr>
          <p:cNvSpPr/>
          <p:nvPr/>
        </p:nvSpPr>
        <p:spPr>
          <a:xfrm>
            <a:off x="376196" y="8784051"/>
            <a:ext cx="639919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E-mail</a:t>
            </a:r>
            <a:endParaRPr lang="ja-JP" altLang="en-U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6" name="正方形/長方形 115">
            <a:extLst>
              <a:ext uri="{FF2B5EF4-FFF2-40B4-BE49-F238E27FC236}">
                <a16:creationId xmlns:a16="http://schemas.microsoft.com/office/drawing/2014/main" id="{CE8FA80D-224E-443D-B05F-B12BD61BB43D}"/>
              </a:ext>
            </a:extLst>
          </p:cNvPr>
          <p:cNvSpPr/>
          <p:nvPr/>
        </p:nvSpPr>
        <p:spPr>
          <a:xfrm>
            <a:off x="926167" y="8760704"/>
            <a:ext cx="286341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r>
              <a:rPr lang="en-US" altLang="ja-JP" sz="16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</a:t>
            </a:r>
            <a:r>
              <a:rPr lang="en-US" altLang="ja-JP" sz="1600" b="0" cap="none" spc="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higashiterao</a:t>
            </a:r>
            <a:r>
              <a:rPr lang="ja-JP" altLang="en-US" sz="16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＠</a:t>
            </a:r>
            <a:r>
              <a:rPr lang="en-US" altLang="ja-JP" sz="16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mimoza-care</a:t>
            </a:r>
            <a:r>
              <a:rPr lang="en-US" altLang="ja-JP" sz="1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.jp</a:t>
            </a:r>
            <a:endParaRPr lang="ja-JP" altLang="en-US" sz="16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18" name="図 117">
            <a:extLst>
              <a:ext uri="{FF2B5EF4-FFF2-40B4-BE49-F238E27FC236}">
                <a16:creationId xmlns:a16="http://schemas.microsoft.com/office/drawing/2014/main" id="{B91A420D-0B0A-473A-A8A6-FE17EE479920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2389" y="7754783"/>
            <a:ext cx="783689" cy="783689"/>
          </a:xfrm>
          <a:prstGeom prst="rect">
            <a:avLst/>
          </a:prstGeom>
        </p:spPr>
      </p:pic>
      <p:pic>
        <p:nvPicPr>
          <p:cNvPr id="119" name="図 118">
            <a:extLst>
              <a:ext uri="{FF2B5EF4-FFF2-40B4-BE49-F238E27FC236}">
                <a16:creationId xmlns:a16="http://schemas.microsoft.com/office/drawing/2014/main" id="{13CBDFD3-2FF5-4BC2-B0AC-66767C92131F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4549653" y="-302083"/>
            <a:ext cx="2999789" cy="1574201"/>
          </a:xfrm>
          <a:prstGeom prst="rect">
            <a:avLst/>
          </a:prstGeom>
        </p:spPr>
      </p:pic>
      <p:pic>
        <p:nvPicPr>
          <p:cNvPr id="120" name="図 119">
            <a:extLst>
              <a:ext uri="{FF2B5EF4-FFF2-40B4-BE49-F238E27FC236}">
                <a16:creationId xmlns:a16="http://schemas.microsoft.com/office/drawing/2014/main" id="{A6F98443-2394-41E8-A7ED-BAF53F22D96B}"/>
              </a:ext>
            </a:extLst>
          </p:cNvPr>
          <p:cNvPicPr>
            <a:picLocks noChangeAspect="1"/>
          </p:cNvPicPr>
          <p:nvPr/>
        </p:nvPicPr>
        <p:blipFill>
          <a:blip r:embed="rId21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35063" y="7737805"/>
            <a:ext cx="797469" cy="797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06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316</TotalTime>
  <Words>149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BIZ UDP明朝 Medium</vt:lpstr>
      <vt:lpstr>HGP教科書体</vt:lpstr>
      <vt:lpstr>HGS教科書体</vt:lpstr>
      <vt:lpstr>HG正楷書体-PRO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白寿庵東寺尾小規模多機能（職員）</dc:creator>
  <cp:lastModifiedBy>白寿庵東寺尾小規模多機能（職員）</cp:lastModifiedBy>
  <cp:revision>5</cp:revision>
  <dcterms:created xsi:type="dcterms:W3CDTF">2021-12-12T10:51:41Z</dcterms:created>
  <dcterms:modified xsi:type="dcterms:W3CDTF">2023-10-29T23:13:42Z</dcterms:modified>
</cp:coreProperties>
</file>