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56" r:id="rId4"/>
    <p:sldId id="260" r:id="rId5"/>
    <p:sldId id="257" r:id="rId6"/>
    <p:sldId id="261" r:id="rId7"/>
    <p:sldId id="262" r:id="rId8"/>
    <p:sldId id="263" r:id="rId9"/>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608"/>
    <a:srgbClr val="CCFF66"/>
    <a:srgbClr val="FFFF99"/>
    <a:srgbClr val="FF6600"/>
    <a:srgbClr val="FF5050"/>
    <a:srgbClr val="CCFFCC"/>
    <a:srgbClr val="FFFF66"/>
    <a:srgbClr val="FF0000"/>
    <a:srgbClr val="99FF99"/>
    <a:srgbClr val="E88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1326" y="-79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FD271E2E-F59D-4A5B-949F-8B7E07776E8C}" type="datetimeFigureOut">
              <a:rPr kumimoji="1" lang="ja-JP" altLang="en-US" smtClean="0"/>
              <a:pPr/>
              <a:t>2023/10/17</a:t>
            </a:fld>
            <a:endParaRPr kumimoji="1" lang="ja-JP" altLang="en-US"/>
          </a:p>
        </p:txBody>
      </p:sp>
      <p:sp>
        <p:nvSpPr>
          <p:cNvPr id="4" name="スライド イメージ プレースホルダ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E07E515A-16CA-47D0-A593-8F820EC3C6AE}" type="slidenum">
              <a:rPr kumimoji="1" lang="ja-JP" altLang="en-US" smtClean="0"/>
              <a:pPr/>
              <a:t>‹#›</a:t>
            </a:fld>
            <a:endParaRPr kumimoji="1" lang="ja-JP" altLang="en-US"/>
          </a:p>
        </p:txBody>
      </p:sp>
    </p:spTree>
    <p:extLst>
      <p:ext uri="{BB962C8B-B14F-4D97-AF65-F5344CB8AC3E}">
        <p14:creationId xmlns:p14="http://schemas.microsoft.com/office/powerpoint/2010/main" val="31459776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06600" y="746125"/>
            <a:ext cx="27940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7E515A-16CA-47D0-A593-8F820EC3C6AE}" type="slidenum">
              <a:rPr kumimoji="1" lang="ja-JP" altLang="en-US" smtClean="0"/>
              <a:pPr/>
              <a:t>1</a:t>
            </a:fld>
            <a:endParaRPr kumimoji="1" lang="ja-JP" altLang="en-US"/>
          </a:p>
        </p:txBody>
      </p:sp>
    </p:spTree>
    <p:extLst>
      <p:ext uri="{BB962C8B-B14F-4D97-AF65-F5344CB8AC3E}">
        <p14:creationId xmlns:p14="http://schemas.microsoft.com/office/powerpoint/2010/main" val="362805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06600" y="746125"/>
            <a:ext cx="27940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E515A-16CA-47D0-A593-8F820EC3C6AE}" type="slidenum">
              <a:rPr kumimoji="1" lang="ja-JP" altLang="en-US" smtClean="0"/>
              <a:pPr/>
              <a:t>2</a:t>
            </a:fld>
            <a:endParaRPr kumimoji="1" lang="ja-JP" altLang="en-US"/>
          </a:p>
        </p:txBody>
      </p:sp>
    </p:spTree>
    <p:extLst>
      <p:ext uri="{BB962C8B-B14F-4D97-AF65-F5344CB8AC3E}">
        <p14:creationId xmlns:p14="http://schemas.microsoft.com/office/powerpoint/2010/main" val="327267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06600" y="746125"/>
            <a:ext cx="27940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7E515A-16CA-47D0-A593-8F820EC3C6AE}" type="slidenum">
              <a:rPr kumimoji="1" lang="ja-JP" altLang="en-US" smtClean="0"/>
              <a:pPr/>
              <a:t>5</a:t>
            </a:fld>
            <a:endParaRPr kumimoji="1" lang="ja-JP" altLang="en-US"/>
          </a:p>
        </p:txBody>
      </p:sp>
    </p:spTree>
    <p:extLst>
      <p:ext uri="{BB962C8B-B14F-4D97-AF65-F5344CB8AC3E}">
        <p14:creationId xmlns:p14="http://schemas.microsoft.com/office/powerpoint/2010/main" val="60369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257175" y="488951"/>
            <a:ext cx="3357563" cy="10401300"/>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9FCBC03-C488-4B8F-BC80-456D8434423F}" type="datetimeFigureOut">
              <a:rPr kumimoji="1" lang="ja-JP" altLang="en-US" smtClean="0"/>
              <a:pPr/>
              <a:t>2023/10/17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797C27-88D8-4693-AD8B-B715C9DCD68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9FCBC03-C488-4B8F-BC80-456D8434423F}" type="datetimeFigureOut">
              <a:rPr kumimoji="1" lang="ja-JP" altLang="en-US" smtClean="0"/>
              <a:pPr/>
              <a:t>2023/10/17</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E797C27-88D8-4693-AD8B-B715C9DCD68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h-higashiterao@mimoza-care.jp"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縦巻き 17"/>
          <p:cNvSpPr/>
          <p:nvPr/>
        </p:nvSpPr>
        <p:spPr>
          <a:xfrm>
            <a:off x="0" y="5000629"/>
            <a:ext cx="3357562" cy="3929091"/>
          </a:xfrm>
          <a:prstGeom prst="verticalScroll">
            <a:avLst>
              <a:gd name="adj" fmla="val 4887"/>
            </a:avLst>
          </a:prstGeom>
          <a:solidFill>
            <a:srgbClr val="FFFF99"/>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27" name="WordArt 3"/>
          <p:cNvSpPr>
            <a:spLocks noChangeArrowheads="1" noChangeShapeType="1" noTextEdit="1"/>
          </p:cNvSpPr>
          <p:nvPr/>
        </p:nvSpPr>
        <p:spPr bwMode="auto">
          <a:xfrm>
            <a:off x="785794" y="1435131"/>
            <a:ext cx="5143536" cy="928695"/>
          </a:xfrm>
          <a:prstGeom prst="rect">
            <a:avLst/>
          </a:prstGeom>
        </p:spPr>
        <p:txBody>
          <a:bodyPr wrap="none" fromWordArt="1">
            <a:prstTxWarp prst="textPlain">
              <a:avLst>
                <a:gd name="adj" fmla="val 49329"/>
              </a:avLst>
            </a:prstTxWarp>
          </a:bodyPr>
          <a:lstStyle/>
          <a:p>
            <a:pPr algn="ctr" rtl="0"/>
            <a:r>
              <a:rPr lang="zh-TW" altLang="en-US" sz="3600" kern="10" spc="0" dirty="0">
                <a:ln w="19050" algn="ctr">
                  <a:solidFill>
                    <a:srgbClr val="00B050"/>
                  </a:solidFill>
                  <a:round/>
                  <a:headEnd/>
                  <a:tailEnd/>
                </a:ln>
                <a:solidFill>
                  <a:srgbClr val="FFFF66"/>
                </a:solidFill>
                <a:effectLst>
                  <a:outerShdw dist="35921" dir="2700000" algn="ctr" rotWithShape="0">
                    <a:srgbClr val="990000"/>
                  </a:outerShdw>
                </a:effectLst>
                <a:latin typeface="HG創英角ﾎﾟｯﾌﾟ体"/>
                <a:ea typeface="HG創英角ﾎﾟｯﾌﾟ体"/>
              </a:rPr>
              <a:t>小規模多機能型居宅介護</a:t>
            </a:r>
            <a:endParaRPr lang="en-US" altLang="zh-TW" sz="3600" kern="10" spc="0" dirty="0">
              <a:ln w="19050" algn="ctr">
                <a:solidFill>
                  <a:srgbClr val="00B050"/>
                </a:solidFill>
                <a:round/>
                <a:headEnd/>
                <a:tailEnd/>
              </a:ln>
              <a:solidFill>
                <a:srgbClr val="FFFF66"/>
              </a:solidFill>
              <a:effectLst>
                <a:outerShdw dist="35921" dir="2700000" algn="ctr" rotWithShape="0">
                  <a:srgbClr val="990000"/>
                </a:outerShdw>
              </a:effectLst>
              <a:latin typeface="HG創英角ﾎﾟｯﾌﾟ体"/>
              <a:ea typeface="HG創英角ﾎﾟｯﾌﾟ体"/>
            </a:endParaRPr>
          </a:p>
          <a:p>
            <a:pPr algn="ctr" rtl="0"/>
            <a:r>
              <a:rPr lang="ja-JP" altLang="en-US" sz="3600" kern="10" dirty="0">
                <a:ln w="19050" algn="ctr">
                  <a:solidFill>
                    <a:srgbClr val="00B050"/>
                  </a:solidFill>
                  <a:round/>
                  <a:headEnd/>
                  <a:tailEnd/>
                </a:ln>
                <a:solidFill>
                  <a:srgbClr val="FFFF66"/>
                </a:solidFill>
                <a:effectLst>
                  <a:outerShdw dist="35921" dir="2700000" algn="ctr" rotWithShape="0">
                    <a:srgbClr val="990000"/>
                  </a:outerShdw>
                </a:effectLst>
                <a:latin typeface="HG創英角ﾎﾟｯﾌﾟ体"/>
                <a:ea typeface="HG創英角ﾎﾟｯﾌﾟ体"/>
              </a:rPr>
              <a:t>家具付高齢者住宅</a:t>
            </a:r>
            <a:endParaRPr lang="ja-JP" altLang="en-US" sz="3600" kern="10" spc="0" dirty="0">
              <a:ln w="19050" algn="ctr">
                <a:solidFill>
                  <a:srgbClr val="00B050"/>
                </a:solidFill>
                <a:round/>
                <a:headEnd/>
                <a:tailEnd/>
              </a:ln>
              <a:solidFill>
                <a:srgbClr val="FFFF66"/>
              </a:solidFill>
              <a:effectLst>
                <a:outerShdw dist="35921" dir="2700000" algn="ctr" rotWithShape="0">
                  <a:srgbClr val="990000"/>
                </a:outerShdw>
              </a:effectLst>
              <a:latin typeface="HG創英角ﾎﾟｯﾌﾟ体"/>
              <a:ea typeface="HG創英角ﾎﾟｯﾌﾟ体"/>
            </a:endParaRPr>
          </a:p>
        </p:txBody>
      </p:sp>
      <p:sp>
        <p:nvSpPr>
          <p:cNvPr id="2" name="WordArt 2"/>
          <p:cNvSpPr>
            <a:spLocks noChangeArrowheads="1" noChangeShapeType="1" noTextEdit="1"/>
          </p:cNvSpPr>
          <p:nvPr/>
        </p:nvSpPr>
        <p:spPr bwMode="auto">
          <a:xfrm>
            <a:off x="392885" y="627668"/>
            <a:ext cx="5929354" cy="571501"/>
          </a:xfrm>
          <a:prstGeom prst="rect">
            <a:avLst/>
          </a:prstGeom>
        </p:spPr>
        <p:txBody>
          <a:bodyPr wrap="none" fromWordArt="1">
            <a:prstTxWarp prst="textPlain">
              <a:avLst>
                <a:gd name="adj" fmla="val 50000"/>
              </a:avLst>
            </a:prstTxWarp>
          </a:bodyPr>
          <a:lstStyle/>
          <a:p>
            <a:pPr algn="ctr" rtl="0"/>
            <a:r>
              <a:rPr lang="ja-JP" altLang="en-US" sz="3600" kern="10" spc="0" dirty="0">
                <a:ln w="19050" algn="ctr">
                  <a:solidFill>
                    <a:srgbClr val="00B050"/>
                  </a:solidFill>
                  <a:round/>
                  <a:headEnd/>
                  <a:tailEnd/>
                </a:ln>
                <a:solidFill>
                  <a:srgbClr val="FFFF66"/>
                </a:solidFill>
                <a:effectLst>
                  <a:outerShdw dist="35921" dir="2700000" algn="ctr" rotWithShape="0">
                    <a:srgbClr val="990000"/>
                  </a:outerShdw>
                </a:effectLst>
                <a:latin typeface="HG創英角ﾎﾟｯﾌﾟ体"/>
                <a:ea typeface="HG創英角ﾎﾟｯﾌﾟ体"/>
              </a:rPr>
              <a:t>ミモザ白寿庵東寺尾</a:t>
            </a:r>
          </a:p>
        </p:txBody>
      </p:sp>
      <p:sp>
        <p:nvSpPr>
          <p:cNvPr id="1029" name="AutoShape 5"/>
          <p:cNvSpPr>
            <a:spLocks noChangeArrowheads="1"/>
          </p:cNvSpPr>
          <p:nvPr/>
        </p:nvSpPr>
        <p:spPr bwMode="auto">
          <a:xfrm>
            <a:off x="1023902" y="2675842"/>
            <a:ext cx="4905428" cy="1595163"/>
          </a:xfrm>
          <a:prstGeom prst="roundRect">
            <a:avLst>
              <a:gd name="adj" fmla="val 16667"/>
            </a:avLst>
          </a:prstGeom>
          <a:solidFill>
            <a:srgbClr val="FFFF99"/>
          </a:solidFill>
          <a:ln w="9525">
            <a:solidFill>
              <a:srgbClr val="FF3300"/>
            </a:solidFill>
            <a:round/>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S創英角ﾎﾟｯﾌﾟ体" pitchFamily="50" charset="-128"/>
                <a:ea typeface="HGS創英角ﾎﾟｯﾌﾟ体" pitchFamily="50" charset="-128"/>
              </a:rPr>
              <a:t>住み慣れた地域で、家族や親しい人たちと</a:t>
            </a:r>
            <a:endParaRPr kumimoji="1" lang="en-US" altLang="ja-JP" b="0" i="0" u="none" strike="noStrike" cap="none" normalizeH="0" baseline="0" dirty="0">
              <a:ln>
                <a:noFill/>
              </a:ln>
              <a:solidFill>
                <a:srgbClr val="FF3300"/>
              </a:solidFill>
              <a:effectLst/>
              <a:latin typeface="HGS創英角ﾎﾟｯﾌﾟ体" pitchFamily="50" charset="-128"/>
              <a:ea typeface="HGS創英角ﾎﾟｯﾌﾟ体"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ja-JP" dirty="0">
              <a:solidFill>
                <a:srgbClr val="FF3300"/>
              </a:solidFill>
              <a:latin typeface="HGS創英角ﾎﾟｯﾌﾟ体" pitchFamily="50" charset="-128"/>
              <a:ea typeface="HGS創英角ﾎﾟｯﾌﾟ体"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S創英角ﾎﾟｯﾌﾟ体" pitchFamily="50" charset="-128"/>
                <a:ea typeface="HGS創英角ﾎﾟｯﾌﾟ体" pitchFamily="50" charset="-128"/>
              </a:rPr>
              <a:t>共にその人らしい生活を送りたい・・・</a:t>
            </a:r>
            <a:endParaRPr kumimoji="1" lang="en-US" altLang="ja-JP" b="0" i="0" u="none" strike="noStrike" cap="none" normalizeH="0" baseline="0" dirty="0">
              <a:ln>
                <a:noFill/>
              </a:ln>
              <a:solidFill>
                <a:srgbClr val="FF3300"/>
              </a:solidFill>
              <a:effectLst/>
              <a:latin typeface="HGS創英角ﾎﾟｯﾌﾟ体" pitchFamily="50" charset="-128"/>
              <a:ea typeface="HGS創英角ﾎﾟｯﾌﾟ体"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a:ln>
                <a:noFill/>
              </a:ln>
              <a:solidFill>
                <a:srgbClr val="FF3300"/>
              </a:solidFill>
              <a:effectLst/>
              <a:latin typeface="HGS創英角ﾎﾟｯﾌﾟ体" pitchFamily="50" charset="-128"/>
              <a:ea typeface="HGS創英角ﾎﾟｯﾌﾟ体"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rgbClr val="FF3300"/>
                </a:solidFill>
                <a:effectLst/>
                <a:latin typeface="HGS創英角ﾎﾟｯﾌﾟ体" pitchFamily="50" charset="-128"/>
                <a:ea typeface="HGS創英角ﾎﾟｯﾌﾟ体" pitchFamily="50" charset="-128"/>
              </a:rPr>
              <a:t>そんな望みにお応えします！</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endParaRPr>
          </a:p>
        </p:txBody>
      </p:sp>
      <p:pic>
        <p:nvPicPr>
          <p:cNvPr id="1030" name="Picture 6" descr="C:\Documents and Settings\ミモザ白寿庵　東寺尾\Local Settings\Temporary Internet Files\Content.IE5\6NFB47P9\MC900435805[1].wmf"/>
          <p:cNvPicPr>
            <a:picLocks noChangeAspect="1" noChangeArrowheads="1"/>
          </p:cNvPicPr>
          <p:nvPr/>
        </p:nvPicPr>
        <p:blipFill>
          <a:blip r:embed="rId3" cstate="print"/>
          <a:srcRect/>
          <a:stretch>
            <a:fillRect/>
          </a:stretch>
        </p:blipFill>
        <p:spPr bwMode="auto">
          <a:xfrm rot="10800000">
            <a:off x="5073982" y="2428859"/>
            <a:ext cx="1104806" cy="1071571"/>
          </a:xfrm>
          <a:prstGeom prst="rect">
            <a:avLst/>
          </a:prstGeom>
          <a:noFill/>
        </p:spPr>
      </p:pic>
      <p:pic>
        <p:nvPicPr>
          <p:cNvPr id="13" name="Picture 6" descr="C:\Documents and Settings\ミモザ白寿庵　東寺尾\Local Settings\Temporary Internet Files\Content.IE5\6NFB47P9\MC900435805[1].wmf"/>
          <p:cNvPicPr>
            <a:picLocks noChangeAspect="1" noChangeArrowheads="1"/>
          </p:cNvPicPr>
          <p:nvPr/>
        </p:nvPicPr>
        <p:blipFill>
          <a:blip r:embed="rId3" cstate="print"/>
          <a:srcRect/>
          <a:stretch>
            <a:fillRect/>
          </a:stretch>
        </p:blipFill>
        <p:spPr bwMode="auto">
          <a:xfrm>
            <a:off x="730364" y="3455866"/>
            <a:ext cx="1142984" cy="1108599"/>
          </a:xfrm>
          <a:prstGeom prst="rect">
            <a:avLst/>
          </a:prstGeom>
          <a:noFill/>
        </p:spPr>
      </p:pic>
      <p:pic>
        <p:nvPicPr>
          <p:cNvPr id="1031" name="Picture 7"/>
          <p:cNvPicPr>
            <a:picLocks noChangeAspect="1" noChangeArrowheads="1"/>
          </p:cNvPicPr>
          <p:nvPr/>
        </p:nvPicPr>
        <p:blipFill>
          <a:blip r:embed="rId4" cstate="print"/>
          <a:srcRect/>
          <a:stretch>
            <a:fillRect/>
          </a:stretch>
        </p:blipFill>
        <p:spPr bwMode="auto">
          <a:xfrm>
            <a:off x="3363430" y="5652120"/>
            <a:ext cx="3286150" cy="2763353"/>
          </a:xfrm>
          <a:prstGeom prst="rect">
            <a:avLst/>
          </a:prstGeom>
          <a:ln>
            <a:noFill/>
          </a:ln>
          <a:effectLst>
            <a:softEdge rad="112500"/>
          </a:effectLst>
        </p:spPr>
      </p:pic>
      <p:pic>
        <p:nvPicPr>
          <p:cNvPr id="19" name="図 18" descr="mimosa_rogo_02（透過性ロゴ）"/>
          <p:cNvPicPr/>
          <p:nvPr/>
        </p:nvPicPr>
        <p:blipFill>
          <a:blip r:embed="rId5" cstate="print"/>
          <a:srcRect/>
          <a:stretch>
            <a:fillRect/>
          </a:stretch>
        </p:blipFill>
        <p:spPr bwMode="auto">
          <a:xfrm>
            <a:off x="285728" y="8143900"/>
            <a:ext cx="1314450" cy="533400"/>
          </a:xfrm>
          <a:prstGeom prst="rect">
            <a:avLst/>
          </a:prstGeom>
          <a:noFill/>
          <a:ln w="9525">
            <a:noFill/>
            <a:miter lim="800000"/>
            <a:headEnd/>
            <a:tailEnd/>
          </a:ln>
        </p:spPr>
      </p:pic>
      <p:sp>
        <p:nvSpPr>
          <p:cNvPr id="20" name="テキスト ボックス 19"/>
          <p:cNvSpPr txBox="1"/>
          <p:nvPr/>
        </p:nvSpPr>
        <p:spPr>
          <a:xfrm>
            <a:off x="214290" y="5214943"/>
            <a:ext cx="3000396" cy="3570208"/>
          </a:xfrm>
          <a:prstGeom prst="rect">
            <a:avLst/>
          </a:prstGeom>
          <a:noFill/>
        </p:spPr>
        <p:txBody>
          <a:bodyPr wrap="square" rtlCol="0">
            <a:spAutoFit/>
          </a:bodyPr>
          <a:lstStyle/>
          <a:p>
            <a:r>
              <a:rPr kumimoji="1" lang="ja-JP" altLang="en-US" sz="1400" dirty="0">
                <a:latin typeface="HGP創英角ﾎﾟｯﾌﾟ体" pitchFamily="50" charset="-128"/>
                <a:ea typeface="HGP創英角ﾎﾟｯﾌﾟ体" pitchFamily="50" charset="-128"/>
              </a:rPr>
              <a:t>詳しいお問い合わせ、ご相談は</a:t>
            </a:r>
            <a:r>
              <a:rPr kumimoji="1" lang="en-US" altLang="ja-JP" sz="1400" dirty="0">
                <a:latin typeface="HGP創英角ﾎﾟｯﾌﾟ体" pitchFamily="50" charset="-128"/>
                <a:ea typeface="HGP創英角ﾎﾟｯﾌﾟ体" pitchFamily="50" charset="-128"/>
              </a:rPr>
              <a:t>…</a:t>
            </a:r>
          </a:p>
          <a:p>
            <a:endParaRPr lang="en-US" altLang="ja-JP" sz="1050" dirty="0">
              <a:latin typeface="HGP創英角ﾎﾟｯﾌﾟ体" pitchFamily="50" charset="-128"/>
              <a:ea typeface="HGP創英角ﾎﾟｯﾌﾟ体" pitchFamily="50" charset="-128"/>
            </a:endParaRPr>
          </a:p>
          <a:p>
            <a:pPr algn="ctr"/>
            <a:r>
              <a:rPr kumimoji="1" lang="ja-JP" altLang="en-US" sz="2000" dirty="0">
                <a:solidFill>
                  <a:srgbClr val="FF6600"/>
                </a:solidFill>
                <a:latin typeface="HGP創英角ﾎﾟｯﾌﾟ体" pitchFamily="50" charset="-128"/>
                <a:ea typeface="HGP創英角ﾎﾟｯﾌﾟ体" pitchFamily="50" charset="-128"/>
              </a:rPr>
              <a:t>ミモザ白寿庵東寺尾</a:t>
            </a:r>
            <a:endParaRPr kumimoji="1" lang="en-US" altLang="ja-JP" sz="2000" dirty="0">
              <a:solidFill>
                <a:srgbClr val="FF6600"/>
              </a:solidFill>
              <a:latin typeface="HGP創英角ﾎﾟｯﾌﾟ体" pitchFamily="50" charset="-128"/>
              <a:ea typeface="HGP創英角ﾎﾟｯﾌﾟ体" pitchFamily="50" charset="-128"/>
            </a:endParaRPr>
          </a:p>
          <a:p>
            <a:pPr algn="ctr"/>
            <a:r>
              <a:rPr lang="ja-JP" altLang="en-US" sz="2000" dirty="0">
                <a:solidFill>
                  <a:srgbClr val="FF6600"/>
                </a:solidFill>
                <a:latin typeface="HGP創英角ﾎﾟｯﾌﾟ体" pitchFamily="50" charset="-128"/>
                <a:ea typeface="HGP創英角ﾎﾟｯﾌﾟ体" pitchFamily="50" charset="-128"/>
              </a:rPr>
              <a:t>小規模多機能型居宅介護</a:t>
            </a:r>
            <a:endParaRPr lang="en-US" altLang="ja-JP" sz="2000" dirty="0">
              <a:solidFill>
                <a:srgbClr val="FF6600"/>
              </a:solidFill>
              <a:latin typeface="HGP創英角ﾎﾟｯﾌﾟ体" pitchFamily="50" charset="-128"/>
              <a:ea typeface="HGP創英角ﾎﾟｯﾌﾟ体" pitchFamily="50" charset="-128"/>
            </a:endParaRPr>
          </a:p>
          <a:p>
            <a:pPr algn="ctr"/>
            <a:r>
              <a:rPr lang="ja-JP" altLang="en-US" sz="2000" dirty="0">
                <a:solidFill>
                  <a:srgbClr val="FF6600"/>
                </a:solidFill>
                <a:latin typeface="HGP創英角ﾎﾟｯﾌﾟ体" pitchFamily="50" charset="-128"/>
                <a:ea typeface="HGP創英角ﾎﾟｯﾌﾟ体" pitchFamily="50" charset="-128"/>
              </a:rPr>
              <a:t>家具付高齢者住宅</a:t>
            </a:r>
            <a:endParaRPr lang="en-US" altLang="ja-JP" sz="2000" dirty="0">
              <a:solidFill>
                <a:srgbClr val="FF6600"/>
              </a:solidFill>
              <a:latin typeface="HGP創英角ﾎﾟｯﾌﾟ体" pitchFamily="50" charset="-128"/>
              <a:ea typeface="HGP創英角ﾎﾟｯﾌﾟ体" pitchFamily="50" charset="-128"/>
            </a:endParaRPr>
          </a:p>
          <a:p>
            <a:pPr algn="ctr"/>
            <a:endParaRPr lang="en-US" altLang="ja-JP" sz="1400" dirty="0">
              <a:solidFill>
                <a:srgbClr val="FF0000"/>
              </a:solidFill>
              <a:latin typeface="HGP創英角ﾎﾟｯﾌﾟ体" pitchFamily="50" charset="-128"/>
              <a:ea typeface="HGP創英角ﾎﾟｯﾌﾟ体" pitchFamily="50" charset="-128"/>
            </a:endParaRPr>
          </a:p>
          <a:p>
            <a:pPr algn="ctr"/>
            <a:r>
              <a:rPr lang="ja-JP" altLang="en-US" sz="1200" dirty="0">
                <a:latin typeface="HGP創英角ﾎﾟｯﾌﾟ体" pitchFamily="50" charset="-128"/>
                <a:ea typeface="HGP創英角ﾎﾟｯﾌﾟ体" pitchFamily="50" charset="-128"/>
              </a:rPr>
              <a:t>〒</a:t>
            </a:r>
            <a:r>
              <a:rPr lang="en-US" altLang="ja-JP" sz="1200" dirty="0">
                <a:latin typeface="HGP創英角ﾎﾟｯﾌﾟ体" pitchFamily="50" charset="-128"/>
                <a:ea typeface="HGP創英角ﾎﾟｯﾌﾟ体" pitchFamily="50" charset="-128"/>
              </a:rPr>
              <a:t>230-0077</a:t>
            </a:r>
          </a:p>
          <a:p>
            <a:pPr algn="ctr"/>
            <a:r>
              <a:rPr lang="ja-JP" altLang="en-US" sz="1200" dirty="0">
                <a:latin typeface="HGP創英角ﾎﾟｯﾌﾟ体" pitchFamily="50" charset="-128"/>
                <a:ea typeface="HGP創英角ﾎﾟｯﾌﾟ体" pitchFamily="50" charset="-128"/>
              </a:rPr>
              <a:t>神奈川県横浜市鶴見区東寺尾</a:t>
            </a:r>
            <a:r>
              <a:rPr lang="en-US" altLang="ja-JP" sz="1200" dirty="0">
                <a:latin typeface="HGP創英角ﾎﾟｯﾌﾟ体" pitchFamily="50" charset="-128"/>
                <a:ea typeface="HGP創英角ﾎﾟｯﾌﾟ体" pitchFamily="50" charset="-128"/>
              </a:rPr>
              <a:t>6-8-1</a:t>
            </a:r>
          </a:p>
          <a:p>
            <a:pPr algn="ctr"/>
            <a:r>
              <a:rPr lang="ja-JP" altLang="en-US" sz="1200" dirty="0">
                <a:latin typeface="HGP創英角ﾎﾟｯﾌﾟ体" pitchFamily="50" charset="-128"/>
                <a:ea typeface="HGP創英角ﾎﾟｯﾌﾟ体" pitchFamily="50" charset="-128"/>
              </a:rPr>
              <a:t>℡：</a:t>
            </a:r>
            <a:r>
              <a:rPr lang="en-US" altLang="ja-JP" sz="1200" dirty="0">
                <a:latin typeface="HGP創英角ﾎﾟｯﾌﾟ体" pitchFamily="50" charset="-128"/>
                <a:ea typeface="HGP創英角ﾎﾟｯﾌﾟ体" pitchFamily="50" charset="-128"/>
              </a:rPr>
              <a:t>045-580-2330</a:t>
            </a:r>
          </a:p>
          <a:p>
            <a:pPr algn="ctr"/>
            <a:endParaRPr lang="en-US" sz="1050" b="1" dirty="0">
              <a:latin typeface="HGP創英角ﾎﾟｯﾌﾟ体" pitchFamily="50" charset="-128"/>
              <a:ea typeface="HGP創英角ﾎﾟｯﾌﾟ体" pitchFamily="50" charset="-128"/>
            </a:endParaRPr>
          </a:p>
          <a:p>
            <a:pPr algn="ctr"/>
            <a:endParaRPr lang="en-US" sz="1200" b="1" dirty="0"/>
          </a:p>
          <a:p>
            <a:pPr algn="ctr"/>
            <a:r>
              <a:rPr lang="en-US" sz="1200" b="1" dirty="0"/>
              <a:t>E-mail  </a:t>
            </a:r>
            <a:r>
              <a:rPr lang="en-US" sz="1200" b="1" dirty="0">
                <a:hlinkClick r:id="rId6"/>
              </a:rPr>
              <a:t>h-higashiterao@mimoza-care.jp</a:t>
            </a:r>
            <a:endParaRPr lang="en-US" sz="1200" b="1" dirty="0"/>
          </a:p>
          <a:p>
            <a:pPr algn="r"/>
            <a:endParaRPr lang="en-US" altLang="ja-JP" sz="1100" b="1" dirty="0">
              <a:latin typeface="HGP創英角ﾎﾟｯﾌﾟ体" pitchFamily="50" charset="-128"/>
              <a:ea typeface="HGP創英角ﾎﾟｯﾌﾟ体" pitchFamily="50" charset="-128"/>
            </a:endParaRPr>
          </a:p>
          <a:p>
            <a:pPr algn="r"/>
            <a:endParaRPr lang="en-US" altLang="ja-JP" sz="1100" b="1" dirty="0">
              <a:latin typeface="HGP創英角ﾎﾟｯﾌﾟ体" pitchFamily="50" charset="-128"/>
              <a:ea typeface="HGP創英角ﾎﾟｯﾌﾟ体" pitchFamily="50" charset="-128"/>
            </a:endParaRPr>
          </a:p>
          <a:p>
            <a:pPr algn="r"/>
            <a:endParaRPr lang="en-US" altLang="ja-JP" sz="1100" b="1" dirty="0">
              <a:latin typeface="HGP創英角ﾎﾟｯﾌﾟ体" pitchFamily="50" charset="-128"/>
              <a:ea typeface="HGP創英角ﾎﾟｯﾌﾟ体" pitchFamily="50" charset="-128"/>
            </a:endParaRPr>
          </a:p>
          <a:p>
            <a:pPr algn="r"/>
            <a:endParaRPr lang="en-US" altLang="ja-JP" sz="1200" dirty="0">
              <a:latin typeface="HGP創英角ﾎﾟｯﾌﾟ体" pitchFamily="50" charset="-128"/>
              <a:ea typeface="HGP創英角ﾎﾟｯﾌﾟ体" pitchFamily="50" charset="-128"/>
            </a:endParaRPr>
          </a:p>
          <a:p>
            <a:pPr algn="r"/>
            <a:r>
              <a:rPr lang="ja-JP" altLang="en-US" sz="1200" dirty="0">
                <a:latin typeface="HGP創英角ﾎﾟｯﾌﾟ体" pitchFamily="50" charset="-128"/>
                <a:ea typeface="HGP創英角ﾎﾟｯﾌﾟ体" pitchFamily="50" charset="-128"/>
              </a:rPr>
              <a:t>施設長　池下　尚彦　　　</a:t>
            </a:r>
            <a:endParaRPr kumimoji="1" lang="ja-JP" altLang="en-US" sz="1200" dirty="0">
              <a:latin typeface="HGP創英角ﾎﾟｯﾌﾟ体" pitchFamily="50" charset="-128"/>
              <a:ea typeface="HGP創英角ﾎﾟｯﾌﾟ体" pitchFamily="50" charset="-128"/>
            </a:endParaRPr>
          </a:p>
        </p:txBody>
      </p:sp>
      <p:sp>
        <p:nvSpPr>
          <p:cNvPr id="1032" name="AutoShape 8"/>
          <p:cNvSpPr>
            <a:spLocks noChangeArrowheads="1"/>
          </p:cNvSpPr>
          <p:nvPr/>
        </p:nvSpPr>
        <p:spPr bwMode="auto">
          <a:xfrm>
            <a:off x="571480" y="7358081"/>
            <a:ext cx="1357322" cy="214315"/>
          </a:xfrm>
          <a:prstGeom prst="roundRect">
            <a:avLst>
              <a:gd name="adj" fmla="val 25849"/>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rgbClr val="002060"/>
                </a:solidFill>
                <a:effectLst/>
                <a:latin typeface="ＭＳ ゴシック" pitchFamily="49" charset="-128"/>
                <a:ea typeface="ＭＳ ゴシック" pitchFamily="49" charset="-128"/>
              </a:rPr>
              <a:t>ミモザ白寿庵東寺尾</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endParaRPr>
          </a:p>
        </p:txBody>
      </p:sp>
      <p:sp>
        <p:nvSpPr>
          <p:cNvPr id="1033" name="AutoShape 9"/>
          <p:cNvSpPr>
            <a:spLocks noChangeArrowheads="1"/>
          </p:cNvSpPr>
          <p:nvPr/>
        </p:nvSpPr>
        <p:spPr bwMode="auto">
          <a:xfrm>
            <a:off x="1928802" y="7358081"/>
            <a:ext cx="571504" cy="214315"/>
          </a:xfrm>
          <a:prstGeom prst="roundRect">
            <a:avLst>
              <a:gd name="adj" fmla="val 16667"/>
            </a:avLst>
          </a:prstGeom>
          <a:solidFill>
            <a:srgbClr val="FF9999"/>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034" name="WordArt 10"/>
          <p:cNvSpPr>
            <a:spLocks noChangeArrowheads="1" noChangeShapeType="1" noTextEdit="1"/>
          </p:cNvSpPr>
          <p:nvPr/>
        </p:nvSpPr>
        <p:spPr bwMode="auto">
          <a:xfrm>
            <a:off x="2000240" y="7358081"/>
            <a:ext cx="428628" cy="214315"/>
          </a:xfrm>
          <a:prstGeom prst="rect">
            <a:avLst/>
          </a:prstGeom>
        </p:spPr>
        <p:txBody>
          <a:bodyPr wrap="none" fromWordArt="1">
            <a:prstTxWarp prst="textPlain">
              <a:avLst>
                <a:gd name="adj" fmla="val 50000"/>
              </a:avLst>
            </a:prstTxWarp>
          </a:bodyPr>
          <a:lstStyle/>
          <a:p>
            <a:pPr algn="ctr" rtl="0"/>
            <a:r>
              <a:rPr lang="ja-JP" altLang="en-US" sz="1200" b="1" kern="10" spc="0" dirty="0">
                <a:ln w="9525">
                  <a:solidFill>
                    <a:srgbClr val="002060"/>
                  </a:solidFill>
                  <a:round/>
                  <a:headEnd/>
                  <a:tailEnd/>
                </a:ln>
                <a:solidFill>
                  <a:srgbClr val="FF0000"/>
                </a:solidFill>
                <a:effectLst/>
                <a:latin typeface="ＭＳ Ｐゴシック"/>
                <a:ea typeface="ＭＳ Ｐゴシック"/>
              </a:rPr>
              <a:t>検索</a:t>
            </a:r>
          </a:p>
        </p:txBody>
      </p:sp>
      <p:sp>
        <p:nvSpPr>
          <p:cNvPr id="1035" name="AutoShape 11"/>
          <p:cNvSpPr>
            <a:spLocks noChangeArrowheads="1"/>
          </p:cNvSpPr>
          <p:nvPr/>
        </p:nvSpPr>
        <p:spPr bwMode="auto">
          <a:xfrm rot="1382656">
            <a:off x="2453991" y="7481575"/>
            <a:ext cx="304800" cy="190500"/>
          </a:xfrm>
          <a:prstGeom prst="leftArrow">
            <a:avLst>
              <a:gd name="adj1" fmla="val 50000"/>
              <a:gd name="adj2" fmla="val 40000"/>
            </a:avLst>
          </a:prstGeom>
          <a:solidFill>
            <a:srgbClr val="FFFF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WordArt 3"/>
          <p:cNvSpPr>
            <a:spLocks noChangeArrowheads="1" noChangeShapeType="1" noTextEdit="1"/>
          </p:cNvSpPr>
          <p:nvPr/>
        </p:nvSpPr>
        <p:spPr bwMode="auto">
          <a:xfrm>
            <a:off x="214292" y="1071541"/>
            <a:ext cx="6181725" cy="685799"/>
          </a:xfrm>
          <a:prstGeom prst="rect">
            <a:avLst/>
          </a:prstGeom>
        </p:spPr>
        <p:txBody>
          <a:bodyPr wrap="none" fromWordArt="1">
            <a:prstTxWarp prst="textPlain">
              <a:avLst>
                <a:gd name="adj" fmla="val 48465"/>
              </a:avLst>
            </a:prstTxWarp>
          </a:bodyPr>
          <a:lstStyle/>
          <a:p>
            <a:pPr algn="ctr" rtl="0"/>
            <a:r>
              <a:rPr lang="ja-JP" altLang="en-US" sz="3600" b="1" kern="10" spc="0" dirty="0">
                <a:ln w="9525">
                  <a:noFill/>
                  <a:round/>
                  <a:headEnd/>
                  <a:tailEnd/>
                </a:ln>
                <a:solidFill>
                  <a:srgbClr val="00B0F0"/>
                </a:solidFill>
                <a:effectLst>
                  <a:outerShdw dist="35921" dir="2700000" algn="ctr" rotWithShape="0">
                    <a:srgbClr val="C0C0C0">
                      <a:alpha val="80000"/>
                    </a:srgbClr>
                  </a:outerShdw>
                </a:effectLst>
                <a:latin typeface="HG創英角ﾎﾟｯﾌﾟ体"/>
                <a:ea typeface="HG創英角ﾎﾟｯﾌﾟ体"/>
              </a:rPr>
              <a:t>自宅に２４時間・３６５日の安心をお届けします</a:t>
            </a:r>
          </a:p>
        </p:txBody>
      </p:sp>
      <p:sp>
        <p:nvSpPr>
          <p:cNvPr id="4100" name="AutoShape 4"/>
          <p:cNvSpPr>
            <a:spLocks noChangeArrowheads="1"/>
          </p:cNvSpPr>
          <p:nvPr/>
        </p:nvSpPr>
        <p:spPr bwMode="auto">
          <a:xfrm>
            <a:off x="214291" y="1785919"/>
            <a:ext cx="6286544" cy="1571636"/>
          </a:xfrm>
          <a:prstGeom prst="roundRect">
            <a:avLst>
              <a:gd name="adj" fmla="val 16667"/>
            </a:avLst>
          </a:prstGeom>
          <a:solidFill>
            <a:srgbClr val="FFCCFF"/>
          </a:solidFill>
          <a:ln w="9525">
            <a:solidFill>
              <a:srgbClr val="C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500" b="0" i="0" u="none" strike="noStrike" cap="none" normalizeH="0" baseline="0" dirty="0">
              <a:ln>
                <a:noFill/>
              </a:ln>
              <a:solidFill>
                <a:schemeClr val="tx1"/>
              </a:solidFill>
              <a:effectLst/>
              <a:latin typeface="HGS創英角ﾎﾟｯﾌﾟ体" pitchFamily="50" charset="-128"/>
              <a:ea typeface="HGS創英角ﾎﾟｯﾌﾟ体" pitchFamily="50" charset="-128"/>
            </a:endParaRPr>
          </a:p>
          <a:p>
            <a:pPr marL="0" marR="0" lvl="0" indent="0"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tx1"/>
                </a:solidFill>
                <a:effectLst/>
                <a:latin typeface="HGS創英角ﾎﾟｯﾌﾟ体" pitchFamily="50" charset="-128"/>
                <a:ea typeface="HGS創英角ﾎﾟｯﾌﾟ体" pitchFamily="50" charset="-128"/>
              </a:rPr>
              <a:t>従来の介護サービスと異なり、固定された時間にとらわれず、ご利用者様や</a:t>
            </a:r>
            <a:r>
              <a:rPr lang="ja-JP" altLang="en-US" dirty="0">
                <a:latin typeface="HGS創英角ﾎﾟｯﾌﾟ体" pitchFamily="50" charset="-128"/>
                <a:ea typeface="HGS創英角ﾎﾟｯﾌﾟ体" pitchFamily="50" charset="-128"/>
              </a:rPr>
              <a:t>ご家庭の環境</a:t>
            </a:r>
            <a:r>
              <a:rPr kumimoji="1" lang="ja-JP" altLang="en-US" b="0" i="0" u="none" strike="noStrike" cap="none" normalizeH="0" baseline="0" dirty="0">
                <a:ln>
                  <a:noFill/>
                </a:ln>
                <a:solidFill>
                  <a:schemeClr val="tx1"/>
                </a:solidFill>
                <a:effectLst/>
                <a:latin typeface="HGS創英角ﾎﾟｯﾌﾟ体" pitchFamily="50" charset="-128"/>
                <a:ea typeface="HGS創英角ﾎﾟｯﾌﾟ体" pitchFamily="50" charset="-128"/>
              </a:rPr>
              <a:t>に合わせたサービス提供時間と方法で安心・安全な介護を提供させていただきます。</a:t>
            </a:r>
            <a:endParaRPr kumimoji="1" lang="en-US" altLang="ja-JP" b="0" i="0" u="none" strike="noStrike" cap="none" normalizeH="0" baseline="0" dirty="0">
              <a:ln>
                <a:noFill/>
              </a:ln>
              <a:solidFill>
                <a:schemeClr val="tx1"/>
              </a:solidFill>
              <a:effectLst/>
              <a:latin typeface="HGS創英角ﾎﾟｯﾌﾟ体" pitchFamily="50" charset="-128"/>
              <a:ea typeface="HGS創英角ﾎﾟｯﾌﾟ体" pitchFamily="50" charset="-128"/>
            </a:endParaRPr>
          </a:p>
          <a:p>
            <a:pPr marL="0" marR="0" lvl="0" indent="0" defTabSz="914400" rtl="0" eaLnBrk="1" fontAlgn="base" latinLnBrk="0" hangingPunct="1">
              <a:lnSpc>
                <a:spcPct val="100000"/>
              </a:lnSpc>
              <a:spcBef>
                <a:spcPct val="0"/>
              </a:spcBef>
              <a:spcAft>
                <a:spcPct val="0"/>
              </a:spcAft>
              <a:buClrTx/>
              <a:buSzTx/>
              <a:buFontTx/>
              <a:buNone/>
              <a:tabLst/>
            </a:pPr>
            <a:r>
              <a:rPr lang="ja-JP" altLang="en-US" dirty="0">
                <a:latin typeface="HGS創英角ﾎﾟｯﾌﾟ体" pitchFamily="50" charset="-128"/>
                <a:ea typeface="HGS創英角ﾎﾟｯﾌﾟ体" pitchFamily="50" charset="-128"/>
              </a:rPr>
              <a:t>そのサービス種類は以下の４つです。</a:t>
            </a:r>
            <a:endParaRPr kumimoji="1" lang="ja-JP" b="0" i="0" u="none" strike="noStrike" cap="none" normalizeH="0" baseline="0" dirty="0">
              <a:ln>
                <a:noFill/>
              </a:ln>
              <a:solidFill>
                <a:schemeClr val="tx1"/>
              </a:solidFill>
              <a:effectLst/>
              <a:latin typeface="Arial" pitchFamily="34" charset="0"/>
              <a:ea typeface="ＭＳ Ｐゴシック" pitchFamily="50" charset="-128"/>
            </a:endParaRPr>
          </a:p>
        </p:txBody>
      </p:sp>
      <p:sp>
        <p:nvSpPr>
          <p:cNvPr id="4101" name="AutoShape 5"/>
          <p:cNvSpPr>
            <a:spLocks noChangeArrowheads="1"/>
          </p:cNvSpPr>
          <p:nvPr/>
        </p:nvSpPr>
        <p:spPr bwMode="auto">
          <a:xfrm>
            <a:off x="214291" y="3428994"/>
            <a:ext cx="3071834" cy="2071703"/>
          </a:xfrm>
          <a:prstGeom prst="roundRect">
            <a:avLst>
              <a:gd name="adj" fmla="val 16667"/>
            </a:avLst>
          </a:prstGeom>
          <a:solidFill>
            <a:srgbClr val="FFFFFF"/>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a:ln>
                <a:noFill/>
              </a:ln>
              <a:effectLst/>
              <a:latin typeface="HGS創英角ﾎﾟｯﾌﾟ体" pitchFamily="50" charset="-128"/>
              <a:ea typeface="HGS創英角ﾎﾟｯﾌﾟ体"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effectLst/>
                <a:latin typeface="HGP創英角ｺﾞｼｯｸUB" pitchFamily="50" charset="-128"/>
                <a:ea typeface="HGP創英角ｺﾞｼｯｸUB" pitchFamily="50" charset="-128"/>
              </a:rPr>
              <a:t>小規模多機能型居宅介護の中心は通いサービスです。</a:t>
            </a:r>
            <a:r>
              <a:rPr kumimoji="1" lang="en-US" altLang="ja-JP" b="0" i="0" u="none" strike="noStrike" cap="none" normalizeH="0" baseline="0" dirty="0">
                <a:ln>
                  <a:noFill/>
                </a:ln>
                <a:effectLst/>
                <a:latin typeface="HGP創英角ｺﾞｼｯｸUB" pitchFamily="50" charset="-128"/>
                <a:ea typeface="HGP創英角ｺﾞｼｯｸUB" pitchFamily="50" charset="-128"/>
              </a:rPr>
              <a:t>1</a:t>
            </a:r>
            <a:r>
              <a:rPr kumimoji="1" lang="ja-JP" altLang="en-US" b="0" i="0" u="none" strike="noStrike" cap="none" normalizeH="0" baseline="0" dirty="0">
                <a:ln>
                  <a:noFill/>
                </a:ln>
                <a:effectLst/>
                <a:latin typeface="HGP創英角ｺﾞｼｯｸUB" pitchFamily="50" charset="-128"/>
                <a:ea typeface="HGP創英角ｺﾞｼｯｸUB" pitchFamily="50" charset="-128"/>
              </a:rPr>
              <a:t>日</a:t>
            </a:r>
            <a:r>
              <a:rPr lang="en-US" altLang="ja-JP" dirty="0">
                <a:latin typeface="HGP創英角ｺﾞｼｯｸUB" pitchFamily="50" charset="-128"/>
                <a:ea typeface="HGP創英角ｺﾞｼｯｸUB" pitchFamily="50" charset="-128"/>
              </a:rPr>
              <a:t>15</a:t>
            </a:r>
            <a:r>
              <a:rPr kumimoji="1" lang="ja-JP" altLang="en-US" b="0" i="0" u="none" strike="noStrike" cap="none" normalizeH="0" baseline="0" dirty="0">
                <a:ln>
                  <a:noFill/>
                </a:ln>
                <a:effectLst/>
                <a:latin typeface="HGP創英角ｺﾞｼｯｸUB" pitchFamily="50" charset="-128"/>
                <a:ea typeface="HGP創英角ｺﾞｼｯｸUB" pitchFamily="50" charset="-128"/>
              </a:rPr>
              <a:t>名までの少人数制で、きめ細かいサービスを提供することができます。</a:t>
            </a:r>
            <a:endParaRPr kumimoji="1" lang="ja-JP" b="0" i="0" u="none" strike="noStrike" cap="none" normalizeH="0" baseline="0" dirty="0">
              <a:ln>
                <a:noFill/>
              </a:ln>
              <a:effectLst/>
              <a:latin typeface="HGP創英角ｺﾞｼｯｸUB" pitchFamily="50" charset="-128"/>
              <a:ea typeface="HGP創英角ｺﾞｼｯｸUB" pitchFamily="50" charset="-128"/>
            </a:endParaRPr>
          </a:p>
        </p:txBody>
      </p:sp>
      <p:sp>
        <p:nvSpPr>
          <p:cNvPr id="4102" name="AutoShape 6"/>
          <p:cNvSpPr>
            <a:spLocks noChangeArrowheads="1"/>
          </p:cNvSpPr>
          <p:nvPr/>
        </p:nvSpPr>
        <p:spPr bwMode="auto">
          <a:xfrm>
            <a:off x="3356992" y="3419872"/>
            <a:ext cx="3143272" cy="2071703"/>
          </a:xfrm>
          <a:prstGeom prst="roundRect">
            <a:avLst>
              <a:gd name="adj" fmla="val 16667"/>
            </a:avLst>
          </a:prstGeom>
          <a:solidFill>
            <a:srgbClr val="FFFFFF"/>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effectLst/>
              <a:latin typeface="HGS創英角ﾎﾟｯﾌﾟ体" pitchFamily="50" charset="-128"/>
              <a:ea typeface="HGS創英角ﾎﾟｯﾌﾟ体"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effectLst/>
                <a:latin typeface="HGP創英角ｺﾞｼｯｸUB" pitchFamily="50" charset="-128"/>
                <a:ea typeface="HGP創英角ｺﾞｼｯｸUB" pitchFamily="50" charset="-128"/>
              </a:rPr>
              <a:t>通い慣れた場所で、馴染みのスタッフが夜間も対応いたしますので、ご利用者様も安心して宿泊して頂けます。</a:t>
            </a:r>
            <a:endParaRPr kumimoji="1" lang="ja-JP" b="0" i="0" u="none" strike="noStrike" cap="none" normalizeH="0" baseline="0" dirty="0">
              <a:ln>
                <a:noFill/>
              </a:ln>
              <a:effectLst/>
              <a:latin typeface="HGP創英角ｺﾞｼｯｸUB" pitchFamily="50" charset="-128"/>
              <a:ea typeface="HGP創英角ｺﾞｼｯｸUB" pitchFamily="50" charset="-128"/>
            </a:endParaRPr>
          </a:p>
        </p:txBody>
      </p:sp>
      <p:sp>
        <p:nvSpPr>
          <p:cNvPr id="18" name="円/楕円 17"/>
          <p:cNvSpPr/>
          <p:nvPr/>
        </p:nvSpPr>
        <p:spPr>
          <a:xfrm>
            <a:off x="1285860" y="3500431"/>
            <a:ext cx="1000132" cy="357191"/>
          </a:xfrm>
          <a:prstGeom prst="ellipse">
            <a:avLst/>
          </a:prstGeom>
          <a:solidFill>
            <a:srgbClr val="CCFF66"/>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P創英角ﾎﾟｯﾌﾟ体" pitchFamily="50" charset="-128"/>
                <a:ea typeface="HGP創英角ﾎﾟｯﾌﾟ体" pitchFamily="50" charset="-128"/>
              </a:rPr>
              <a:t>通い</a:t>
            </a:r>
          </a:p>
        </p:txBody>
      </p:sp>
      <p:sp>
        <p:nvSpPr>
          <p:cNvPr id="4104" name="AutoShape 8"/>
          <p:cNvSpPr>
            <a:spLocks noChangeArrowheads="1"/>
          </p:cNvSpPr>
          <p:nvPr/>
        </p:nvSpPr>
        <p:spPr bwMode="auto">
          <a:xfrm>
            <a:off x="214291" y="6786579"/>
            <a:ext cx="3071834" cy="2071703"/>
          </a:xfrm>
          <a:prstGeom prst="roundRect">
            <a:avLst>
              <a:gd name="adj" fmla="val 16667"/>
            </a:avLst>
          </a:prstGeom>
          <a:solidFill>
            <a:srgbClr val="FFFFFF"/>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effectLst/>
              <a:latin typeface="HGS創英角ﾎﾟｯﾌﾟ体" pitchFamily="50" charset="-128"/>
              <a:ea typeface="HGS創英角ﾎﾟｯﾌﾟ体"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effectLst/>
              <a:latin typeface="HGP創英角ｺﾞｼｯｸUB" pitchFamily="50" charset="-128"/>
              <a:ea typeface="HGP創英角ｺﾞｼｯｸUB"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effectLst/>
                <a:latin typeface="HGP創英角ｺﾞｼｯｸUB" pitchFamily="50" charset="-128"/>
                <a:ea typeface="HGP創英角ｺﾞｼｯｸUB" pitchFamily="50" charset="-128"/>
              </a:rPr>
              <a:t>施設のケアマネジャーが訪問しケアプランを作成しますので、個々の状況や環境を総合的に判断することで、よりニーズに合ったプランを作成することができます。</a:t>
            </a:r>
            <a:endParaRPr kumimoji="1" lang="ja-JP" sz="1600" b="0" i="0" u="none" strike="noStrike" cap="none" normalizeH="0" baseline="0" dirty="0">
              <a:ln>
                <a:noFill/>
              </a:ln>
              <a:effectLst/>
              <a:latin typeface="HGP創英角ｺﾞｼｯｸUB" pitchFamily="50" charset="-128"/>
              <a:ea typeface="HGP創英角ｺﾞｼｯｸUB" pitchFamily="50" charset="-128"/>
            </a:endParaRPr>
          </a:p>
        </p:txBody>
      </p:sp>
      <p:sp>
        <p:nvSpPr>
          <p:cNvPr id="4105" name="AutoShape 9"/>
          <p:cNvSpPr>
            <a:spLocks noChangeArrowheads="1"/>
          </p:cNvSpPr>
          <p:nvPr/>
        </p:nvSpPr>
        <p:spPr bwMode="auto">
          <a:xfrm>
            <a:off x="3357564" y="6786579"/>
            <a:ext cx="3143272" cy="2071703"/>
          </a:xfrm>
          <a:prstGeom prst="roundRect">
            <a:avLst>
              <a:gd name="adj" fmla="val 16667"/>
            </a:avLst>
          </a:prstGeom>
          <a:solidFill>
            <a:srgbClr val="FFFFFF"/>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effectLst/>
              <a:latin typeface="HGS創英角ﾎﾟｯﾌﾟ体" pitchFamily="50" charset="-128"/>
              <a:ea typeface="HGS創英角ﾎﾟｯﾌﾟ体"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effectLst/>
              <a:latin typeface="HGP創英角ｺﾞｼｯｸUB" pitchFamily="50" charset="-128"/>
              <a:ea typeface="HGP創英角ｺﾞｼｯｸUB"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effectLst/>
                <a:latin typeface="HGP創英角ｺﾞｼｯｸUB" pitchFamily="50" charset="-128"/>
                <a:ea typeface="HGP創英角ｺﾞｼｯｸUB" pitchFamily="50" charset="-128"/>
              </a:rPr>
              <a:t>必要に応じてご相談を承ります。また、馴染みのスタッフが</a:t>
            </a:r>
            <a:endParaRPr kumimoji="1" lang="en-US" altLang="ja-JP" b="0" i="0" u="none" strike="noStrike" cap="none" normalizeH="0" baseline="0" dirty="0">
              <a:ln>
                <a:noFill/>
              </a:ln>
              <a:effectLst/>
              <a:latin typeface="HGP創英角ｺﾞｼｯｸUB" pitchFamily="50" charset="-128"/>
              <a:ea typeface="HGP創英角ｺﾞｼｯｸUB"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effectLst/>
                <a:latin typeface="HGP創英角ｺﾞｼｯｸUB" pitchFamily="50" charset="-128"/>
                <a:ea typeface="HGP創英角ｺﾞｼｯｸUB" pitchFamily="50" charset="-128"/>
              </a:rPr>
              <a:t>訪問致します。</a:t>
            </a:r>
            <a:endParaRPr kumimoji="1" lang="ja-JP" b="0" i="0" u="none" strike="noStrike" cap="none" normalizeH="0" baseline="0" dirty="0">
              <a:ln>
                <a:noFill/>
              </a:ln>
              <a:effectLst/>
              <a:latin typeface="HGP創英角ｺﾞｼｯｸUB" pitchFamily="50" charset="-128"/>
              <a:ea typeface="HGP創英角ｺﾞｼｯｸUB" pitchFamily="50" charset="-128"/>
            </a:endParaRPr>
          </a:p>
        </p:txBody>
      </p:sp>
      <p:sp>
        <p:nvSpPr>
          <p:cNvPr id="16" name="ホームベース 15"/>
          <p:cNvSpPr/>
          <p:nvPr/>
        </p:nvSpPr>
        <p:spPr>
          <a:xfrm>
            <a:off x="142852" y="214283"/>
            <a:ext cx="4714884" cy="770352"/>
          </a:xfrm>
          <a:prstGeom prst="homePlate">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13500000" scaled="1"/>
            <a:tileRect/>
          </a:gra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小規模多機能型居宅介護</a:t>
            </a:r>
            <a:endParaRPr kumimoji="1" lang="ja-JP" altLang="en-US" sz="2800" dirty="0">
              <a:solidFill>
                <a:schemeClr val="tx1"/>
              </a:solidFill>
            </a:endParaRPr>
          </a:p>
        </p:txBody>
      </p:sp>
      <p:sp>
        <p:nvSpPr>
          <p:cNvPr id="19" name="円/楕円 18"/>
          <p:cNvSpPr/>
          <p:nvPr/>
        </p:nvSpPr>
        <p:spPr>
          <a:xfrm>
            <a:off x="4357696" y="3500431"/>
            <a:ext cx="1357322" cy="357191"/>
          </a:xfrm>
          <a:prstGeom prst="ellipse">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P創英角ﾎﾟｯﾌﾟ体" pitchFamily="50" charset="-128"/>
                <a:ea typeface="HGP創英角ﾎﾟｯﾌﾟ体" pitchFamily="50" charset="-128"/>
              </a:rPr>
              <a:t>泊まり</a:t>
            </a:r>
            <a:endParaRPr kumimoji="1" lang="ja-JP" altLang="en-US" sz="2000" dirty="0">
              <a:solidFill>
                <a:schemeClr val="tx1"/>
              </a:solidFill>
              <a:latin typeface="HGP創英角ﾎﾟｯﾌﾟ体" pitchFamily="50" charset="-128"/>
              <a:ea typeface="HGP創英角ﾎﾟｯﾌﾟ体" pitchFamily="50" charset="-128"/>
            </a:endParaRPr>
          </a:p>
        </p:txBody>
      </p:sp>
      <p:sp>
        <p:nvSpPr>
          <p:cNvPr id="21" name="円/楕円 20"/>
          <p:cNvSpPr/>
          <p:nvPr/>
        </p:nvSpPr>
        <p:spPr>
          <a:xfrm>
            <a:off x="428605" y="6858018"/>
            <a:ext cx="2643206" cy="428628"/>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P創英角ﾎﾟｯﾌﾟ体" pitchFamily="50" charset="-128"/>
                <a:ea typeface="HGP創英角ﾎﾟｯﾌﾟ体" pitchFamily="50" charset="-128"/>
              </a:rPr>
              <a:t>ケアプラン作成</a:t>
            </a:r>
            <a:endParaRPr kumimoji="1" lang="ja-JP" altLang="en-US" sz="2000" dirty="0">
              <a:solidFill>
                <a:schemeClr val="tx1"/>
              </a:solidFill>
              <a:latin typeface="HGP創英角ﾎﾟｯﾌﾟ体" pitchFamily="50" charset="-128"/>
              <a:ea typeface="HGP創英角ﾎﾟｯﾌﾟ体" pitchFamily="50" charset="-128"/>
            </a:endParaRPr>
          </a:p>
        </p:txBody>
      </p:sp>
      <p:sp>
        <p:nvSpPr>
          <p:cNvPr id="22" name="円/楕円 21"/>
          <p:cNvSpPr/>
          <p:nvPr/>
        </p:nvSpPr>
        <p:spPr>
          <a:xfrm>
            <a:off x="4429132" y="6858018"/>
            <a:ext cx="1071570" cy="428628"/>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P創英角ﾎﾟｯﾌﾟ体" pitchFamily="50" charset="-128"/>
                <a:ea typeface="HGP創英角ﾎﾟｯﾌﾟ体" pitchFamily="50" charset="-128"/>
              </a:rPr>
              <a:t>訪問</a:t>
            </a:r>
            <a:endParaRPr kumimoji="1" lang="ja-JP" altLang="en-US" sz="2000" dirty="0">
              <a:solidFill>
                <a:schemeClr val="tx1"/>
              </a:solidFill>
              <a:latin typeface="HGP創英角ﾎﾟｯﾌﾟ体" pitchFamily="50" charset="-128"/>
              <a:ea typeface="HGP創英角ﾎﾟｯﾌﾟ体" pitchFamily="50" charset="-128"/>
            </a:endParaRPr>
          </a:p>
        </p:txBody>
      </p:sp>
      <p:pic>
        <p:nvPicPr>
          <p:cNvPr id="23" name="図 22" descr="illust930.png"/>
          <p:cNvPicPr/>
          <p:nvPr/>
        </p:nvPicPr>
        <p:blipFill>
          <a:blip r:embed="rId3" cstate="print"/>
          <a:stretch>
            <a:fillRect/>
          </a:stretch>
        </p:blipFill>
        <p:spPr>
          <a:xfrm>
            <a:off x="3786190" y="5357821"/>
            <a:ext cx="1571636" cy="1281111"/>
          </a:xfrm>
          <a:prstGeom prst="rect">
            <a:avLst/>
          </a:prstGeom>
        </p:spPr>
      </p:pic>
      <p:pic>
        <p:nvPicPr>
          <p:cNvPr id="24" name="図 23" descr="20100422_840954.png"/>
          <p:cNvPicPr/>
          <p:nvPr/>
        </p:nvPicPr>
        <p:blipFill>
          <a:blip r:embed="rId4" cstate="print"/>
          <a:stretch>
            <a:fillRect/>
          </a:stretch>
        </p:blipFill>
        <p:spPr>
          <a:xfrm flipH="1">
            <a:off x="1643050" y="5500696"/>
            <a:ext cx="1295400" cy="1152525"/>
          </a:xfrm>
          <a:prstGeom prst="rect">
            <a:avLst/>
          </a:prstGeom>
        </p:spPr>
      </p:pic>
      <p:sp>
        <p:nvSpPr>
          <p:cNvPr id="17" name="正方形/長方形 16"/>
          <p:cNvSpPr/>
          <p:nvPr/>
        </p:nvSpPr>
        <p:spPr>
          <a:xfrm>
            <a:off x="332656" y="1763688"/>
            <a:ext cx="6003567" cy="400110"/>
          </a:xfrm>
          <a:prstGeom prst="rect">
            <a:avLst/>
          </a:prstGeom>
          <a:noFill/>
        </p:spPr>
        <p:txBody>
          <a:bodyPr wrap="none" lIns="91440" tIns="45720" rIns="91440" bIns="45720">
            <a:spAutoFit/>
          </a:bodyPr>
          <a:lstStyle/>
          <a:p>
            <a:pPr algn="ctr"/>
            <a:r>
              <a:rPr lang="ja-JP" altLang="en-US" sz="2000" b="1" spc="50" dirty="0">
                <a:ln w="11430">
                  <a:noFill/>
                </a:ln>
                <a:solidFill>
                  <a:srgbClr val="31C608"/>
                </a:solidFill>
                <a:latin typeface="HGS創英角ﾎﾟｯﾌﾟ体" pitchFamily="50" charset="-128"/>
                <a:ea typeface="HGS創英角ﾎﾟｯﾌﾟ体" pitchFamily="50" charset="-128"/>
              </a:rPr>
              <a:t>小規模多機能型居宅介護はこんなサービスです！</a:t>
            </a:r>
            <a:endParaRPr lang="ja-JP" altLang="en-US" sz="2000" b="1" spc="50" dirty="0">
              <a:ln w="11430">
                <a:noFill/>
              </a:ln>
              <a:solidFill>
                <a:srgbClr val="31C60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642918" y="4500563"/>
            <a:ext cx="2643206" cy="2000264"/>
          </a:xfrm>
          <a:prstGeom prst="ellipse">
            <a:avLst/>
          </a:prstGeom>
          <a:solidFill>
            <a:schemeClr val="accent6">
              <a:lumMod val="20000"/>
              <a:lumOff val="80000"/>
            </a:scheme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HGP創英角ｺﾞｼｯｸUB" pitchFamily="50" charset="-128"/>
              <a:ea typeface="HGP創英角ｺﾞｼｯｸUB" pitchFamily="50" charset="-128"/>
            </a:endParaRPr>
          </a:p>
        </p:txBody>
      </p:sp>
      <p:graphicFrame>
        <p:nvGraphicFramePr>
          <p:cNvPr id="17" name="表 16"/>
          <p:cNvGraphicFramePr>
            <a:graphicFrameLocks noGrp="1"/>
          </p:cNvGraphicFramePr>
          <p:nvPr/>
        </p:nvGraphicFramePr>
        <p:xfrm>
          <a:off x="714357" y="1000101"/>
          <a:ext cx="5500726" cy="3071835"/>
        </p:xfrm>
        <a:graphic>
          <a:graphicData uri="http://schemas.openxmlformats.org/drawingml/2006/table">
            <a:tbl>
              <a:tblPr firstRow="1" bandRow="1">
                <a:tableStyleId>{93296810-A885-4BE3-A3E7-6D5BEEA58F35}</a:tableStyleId>
              </a:tblPr>
              <a:tblGrid>
                <a:gridCol w="5500726">
                  <a:extLst>
                    <a:ext uri="{9D8B030D-6E8A-4147-A177-3AD203B41FA5}">
                      <a16:colId xmlns:a16="http://schemas.microsoft.com/office/drawing/2014/main" val="20000"/>
                    </a:ext>
                  </a:extLst>
                </a:gridCol>
              </a:tblGrid>
              <a:tr h="341315">
                <a:tc>
                  <a:txBody>
                    <a:bodyPr/>
                    <a:lstStyle/>
                    <a:p>
                      <a:pPr algn="ctr"/>
                      <a:r>
                        <a:rPr kumimoji="1" lang="ja-JP" altLang="en-US" sz="1500" dirty="0"/>
                        <a:t>　</a:t>
                      </a:r>
                      <a:r>
                        <a:rPr kumimoji="1" lang="ja-JP" altLang="en-US" sz="1500" dirty="0">
                          <a:solidFill>
                            <a:schemeClr val="tx1"/>
                          </a:solidFill>
                          <a:latin typeface="HGP創英角ｺﾞｼｯｸUB" pitchFamily="50" charset="-128"/>
                          <a:ea typeface="HGP創英角ｺﾞｼｯｸUB" pitchFamily="50" charset="-128"/>
                        </a:rPr>
                        <a:t>～一日のながれ～</a:t>
                      </a:r>
                    </a:p>
                  </a:txBody>
                  <a:tcPr/>
                </a:tc>
                <a:extLst>
                  <a:ext uri="{0D108BD9-81ED-4DB2-BD59-A6C34878D82A}">
                    <a16:rowId xmlns:a16="http://schemas.microsoft.com/office/drawing/2014/main" val="10000"/>
                  </a:ext>
                </a:extLst>
              </a:tr>
              <a:tr h="34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ｺﾞｼｯｸUB" pitchFamily="50" charset="-128"/>
                          <a:ea typeface="HGP創英角ｺﾞｼｯｸUB" pitchFamily="50" charset="-128"/>
                        </a:rPr>
                        <a:t>　　　</a:t>
                      </a:r>
                      <a:r>
                        <a:rPr kumimoji="1" lang="en-US" altLang="ja-JP" sz="1500" dirty="0">
                          <a:latin typeface="HGP創英角ｺﾞｼｯｸUB" pitchFamily="50" charset="-128"/>
                          <a:ea typeface="HGP創英角ｺﾞｼｯｸUB" pitchFamily="50" charset="-128"/>
                        </a:rPr>
                        <a:t>8</a:t>
                      </a:r>
                      <a:r>
                        <a:rPr kumimoji="1" lang="ja-JP" altLang="en-US" sz="1500" dirty="0">
                          <a:latin typeface="HGP創英角ｺﾞｼｯｸUB" pitchFamily="50" charset="-128"/>
                          <a:ea typeface="HGP創英角ｺﾞｼｯｸUB" pitchFamily="50" charset="-128"/>
                        </a:rPr>
                        <a:t>：</a:t>
                      </a:r>
                      <a:r>
                        <a:rPr kumimoji="1" lang="en-US" altLang="ja-JP" sz="1500" dirty="0">
                          <a:latin typeface="HGP創英角ｺﾞｼｯｸUB" pitchFamily="50" charset="-128"/>
                          <a:ea typeface="HGP創英角ｺﾞｼｯｸUB" pitchFamily="50" charset="-128"/>
                        </a:rPr>
                        <a:t>30</a:t>
                      </a:r>
                      <a:r>
                        <a:rPr kumimoji="1" lang="ja-JP" altLang="en-US" sz="1500" dirty="0">
                          <a:latin typeface="HGP創英角ｺﾞｼｯｸUB" pitchFamily="50" charset="-128"/>
                          <a:ea typeface="HGP創英角ｺﾞｼｯｸUB" pitchFamily="50" charset="-128"/>
                        </a:rPr>
                        <a:t>～　　　　　送迎（ご自宅までお迎えに伺います）</a:t>
                      </a:r>
                    </a:p>
                  </a:txBody>
                  <a:tcPr/>
                </a:tc>
                <a:extLst>
                  <a:ext uri="{0D108BD9-81ED-4DB2-BD59-A6C34878D82A}">
                    <a16:rowId xmlns:a16="http://schemas.microsoft.com/office/drawing/2014/main" val="10001"/>
                  </a:ext>
                </a:extLst>
              </a:tr>
              <a:tr h="34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ｺﾞｼｯｸUB" pitchFamily="50" charset="-128"/>
                          <a:ea typeface="HGP創英角ｺﾞｼｯｸUB" pitchFamily="50" charset="-128"/>
                        </a:rPr>
                        <a:t>　　</a:t>
                      </a:r>
                      <a:r>
                        <a:rPr kumimoji="1" lang="en-US" altLang="ja-JP" sz="1500" dirty="0">
                          <a:latin typeface="HGP創英角ｺﾞｼｯｸUB" pitchFamily="50" charset="-128"/>
                          <a:ea typeface="HGP創英角ｺﾞｼｯｸUB" pitchFamily="50" charset="-128"/>
                        </a:rPr>
                        <a:t>10</a:t>
                      </a:r>
                      <a:r>
                        <a:rPr kumimoji="1" lang="ja-JP" altLang="en-US" sz="1500" dirty="0">
                          <a:latin typeface="HGP創英角ｺﾞｼｯｸUB" pitchFamily="50" charset="-128"/>
                          <a:ea typeface="HGP創英角ｺﾞｼｯｸUB" pitchFamily="50" charset="-128"/>
                        </a:rPr>
                        <a:t>：</a:t>
                      </a:r>
                      <a:r>
                        <a:rPr kumimoji="1" lang="en-US" altLang="ja-JP" sz="1500" dirty="0">
                          <a:latin typeface="HGP創英角ｺﾞｼｯｸUB" pitchFamily="50" charset="-128"/>
                          <a:ea typeface="HGP創英角ｺﾞｼｯｸUB" pitchFamily="50" charset="-128"/>
                        </a:rPr>
                        <a:t>30</a:t>
                      </a:r>
                      <a:r>
                        <a:rPr kumimoji="1" lang="ja-JP" altLang="en-US" sz="1500" dirty="0">
                          <a:latin typeface="HGP創英角ｺﾞｼｯｸUB" pitchFamily="50" charset="-128"/>
                          <a:ea typeface="HGP創英角ｺﾞｼｯｸUB" pitchFamily="50" charset="-128"/>
                        </a:rPr>
                        <a:t>～　　　　　　　　ストレッチ・体操</a:t>
                      </a:r>
                      <a:r>
                        <a:rPr kumimoji="1" lang="en-US" altLang="ja-JP" sz="1500" dirty="0">
                          <a:latin typeface="HGP創英角ｺﾞｼｯｸUB" pitchFamily="50" charset="-128"/>
                          <a:ea typeface="HGP創英角ｺﾞｼｯｸUB" pitchFamily="50" charset="-128"/>
                        </a:rPr>
                        <a:t>/</a:t>
                      </a:r>
                      <a:r>
                        <a:rPr kumimoji="1" lang="ja-JP" altLang="en-US" sz="1500" dirty="0">
                          <a:latin typeface="HGP創英角ｺﾞｼｯｸUB" pitchFamily="50" charset="-128"/>
                          <a:ea typeface="HGP創英角ｺﾞｼｯｸUB" pitchFamily="50" charset="-128"/>
                        </a:rPr>
                        <a:t>入浴</a:t>
                      </a:r>
                      <a:endParaRPr kumimoji="1" lang="en-US" altLang="ja-JP" sz="1500" dirty="0">
                        <a:latin typeface="HGP創英角ｺﾞｼｯｸUB" pitchFamily="50" charset="-128"/>
                        <a:ea typeface="HGP創英角ｺﾞｼｯｸUB" pitchFamily="50" charset="-128"/>
                      </a:endParaRPr>
                    </a:p>
                  </a:txBody>
                  <a:tcPr/>
                </a:tc>
                <a:extLst>
                  <a:ext uri="{0D108BD9-81ED-4DB2-BD59-A6C34878D82A}">
                    <a16:rowId xmlns:a16="http://schemas.microsoft.com/office/drawing/2014/main" val="10002"/>
                  </a:ext>
                </a:extLst>
              </a:tr>
              <a:tr h="34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ｺﾞｼｯｸUB" pitchFamily="50" charset="-128"/>
                          <a:ea typeface="HGP創英角ｺﾞｼｯｸUB" pitchFamily="50" charset="-128"/>
                        </a:rPr>
                        <a:t>　　</a:t>
                      </a:r>
                      <a:r>
                        <a:rPr kumimoji="1" lang="en-US" altLang="ja-JP" sz="1500" dirty="0">
                          <a:latin typeface="HGP創英角ｺﾞｼｯｸUB" pitchFamily="50" charset="-128"/>
                          <a:ea typeface="HGP創英角ｺﾞｼｯｸUB" pitchFamily="50" charset="-128"/>
                        </a:rPr>
                        <a:t>11:30</a:t>
                      </a:r>
                      <a:r>
                        <a:rPr kumimoji="1" lang="ja-JP" altLang="en-US" sz="1500" dirty="0">
                          <a:latin typeface="HGP創英角ｺﾞｼｯｸUB" pitchFamily="50" charset="-128"/>
                          <a:ea typeface="HGP創英角ｺﾞｼｯｸUB" pitchFamily="50" charset="-128"/>
                        </a:rPr>
                        <a:t>～　　　　　　　　　　　　口腔体操</a:t>
                      </a:r>
                    </a:p>
                  </a:txBody>
                  <a:tcPr/>
                </a:tc>
                <a:extLst>
                  <a:ext uri="{0D108BD9-81ED-4DB2-BD59-A6C34878D82A}">
                    <a16:rowId xmlns:a16="http://schemas.microsoft.com/office/drawing/2014/main" val="10003"/>
                  </a:ext>
                </a:extLst>
              </a:tr>
              <a:tr h="34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ｺﾞｼｯｸUB" pitchFamily="50" charset="-128"/>
                          <a:ea typeface="HGP創英角ｺﾞｼｯｸUB" pitchFamily="50" charset="-128"/>
                        </a:rPr>
                        <a:t>　　</a:t>
                      </a:r>
                      <a:r>
                        <a:rPr kumimoji="1" lang="en-US" altLang="ja-JP" sz="1500" dirty="0">
                          <a:latin typeface="HGP創英角ｺﾞｼｯｸUB" pitchFamily="50" charset="-128"/>
                          <a:ea typeface="HGP創英角ｺﾞｼｯｸUB" pitchFamily="50" charset="-128"/>
                        </a:rPr>
                        <a:t>12</a:t>
                      </a:r>
                      <a:r>
                        <a:rPr kumimoji="1" lang="ja-JP" altLang="en-US" sz="1500" dirty="0">
                          <a:latin typeface="HGP創英角ｺﾞｼｯｸUB" pitchFamily="50" charset="-128"/>
                          <a:ea typeface="HGP創英角ｺﾞｼｯｸUB" pitchFamily="50" charset="-128"/>
                        </a:rPr>
                        <a:t>：</a:t>
                      </a:r>
                      <a:r>
                        <a:rPr kumimoji="1" lang="en-US" altLang="ja-JP" sz="1500" dirty="0">
                          <a:latin typeface="HGP創英角ｺﾞｼｯｸUB" pitchFamily="50" charset="-128"/>
                          <a:ea typeface="HGP創英角ｺﾞｼｯｸUB" pitchFamily="50" charset="-128"/>
                        </a:rPr>
                        <a:t>00</a:t>
                      </a:r>
                      <a:r>
                        <a:rPr kumimoji="1" lang="ja-JP" altLang="en-US" sz="1500" dirty="0">
                          <a:latin typeface="HGP創英角ｺﾞｼｯｸUB" pitchFamily="50" charset="-128"/>
                          <a:ea typeface="HGP創英角ｺﾞｼｯｸUB" pitchFamily="50" charset="-128"/>
                        </a:rPr>
                        <a:t>～　　　　　　　　　　　昼食</a:t>
                      </a:r>
                      <a:r>
                        <a:rPr kumimoji="1" lang="en-US" altLang="ja-JP" sz="1500" dirty="0">
                          <a:latin typeface="HGP創英角ｺﾞｼｯｸUB" pitchFamily="50" charset="-128"/>
                          <a:ea typeface="HGP創英角ｺﾞｼｯｸUB" pitchFamily="50" charset="-128"/>
                        </a:rPr>
                        <a:t>/</a:t>
                      </a:r>
                      <a:r>
                        <a:rPr kumimoji="1" lang="ja-JP" altLang="en-US" sz="1500" dirty="0">
                          <a:latin typeface="HGP創英角ｺﾞｼｯｸUB" pitchFamily="50" charset="-128"/>
                          <a:ea typeface="HGP創英角ｺﾞｼｯｸUB" pitchFamily="50" charset="-128"/>
                        </a:rPr>
                        <a:t>歯磨き</a:t>
                      </a:r>
                      <a:endParaRPr kumimoji="1" lang="en-US" altLang="ja-JP" sz="1500" dirty="0">
                        <a:latin typeface="HGP創英角ｺﾞｼｯｸUB" pitchFamily="50" charset="-128"/>
                        <a:ea typeface="HGP創英角ｺﾞｼｯｸUB" pitchFamily="50" charset="-128"/>
                      </a:endParaRPr>
                    </a:p>
                  </a:txBody>
                  <a:tcPr/>
                </a:tc>
                <a:extLst>
                  <a:ext uri="{0D108BD9-81ED-4DB2-BD59-A6C34878D82A}">
                    <a16:rowId xmlns:a16="http://schemas.microsoft.com/office/drawing/2014/main" val="10004"/>
                  </a:ext>
                </a:extLst>
              </a:tr>
              <a:tr h="34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ｺﾞｼｯｸUB" pitchFamily="50" charset="-128"/>
                          <a:ea typeface="HGP創英角ｺﾞｼｯｸUB" pitchFamily="50" charset="-128"/>
                        </a:rPr>
                        <a:t>　　</a:t>
                      </a:r>
                      <a:r>
                        <a:rPr kumimoji="1" lang="en-US" altLang="ja-JP" sz="1500" dirty="0">
                          <a:latin typeface="HGP創英角ｺﾞｼｯｸUB" pitchFamily="50" charset="-128"/>
                          <a:ea typeface="HGP創英角ｺﾞｼｯｸUB" pitchFamily="50" charset="-128"/>
                        </a:rPr>
                        <a:t>12</a:t>
                      </a:r>
                      <a:r>
                        <a:rPr kumimoji="1" lang="ja-JP" altLang="en-US" sz="1500" dirty="0">
                          <a:latin typeface="HGP創英角ｺﾞｼｯｸUB" pitchFamily="50" charset="-128"/>
                          <a:ea typeface="HGP創英角ｺﾞｼｯｸUB" pitchFamily="50" charset="-128"/>
                        </a:rPr>
                        <a:t>：</a:t>
                      </a:r>
                      <a:r>
                        <a:rPr kumimoji="1" lang="en-US" altLang="ja-JP" sz="1500" dirty="0">
                          <a:latin typeface="HGP創英角ｺﾞｼｯｸUB" pitchFamily="50" charset="-128"/>
                          <a:ea typeface="HGP創英角ｺﾞｼｯｸUB" pitchFamily="50" charset="-128"/>
                        </a:rPr>
                        <a:t>45</a:t>
                      </a:r>
                      <a:r>
                        <a:rPr kumimoji="1" lang="ja-JP" altLang="en-US" sz="1500" dirty="0">
                          <a:latin typeface="HGP創英角ｺﾞｼｯｸUB" pitchFamily="50" charset="-128"/>
                          <a:ea typeface="HGP創英角ｺﾞｼｯｸUB" pitchFamily="50" charset="-128"/>
                        </a:rPr>
                        <a:t>～　　　　　　　　昼食後のリラックスタイム</a:t>
                      </a:r>
                    </a:p>
                  </a:txBody>
                  <a:tcPr/>
                </a:tc>
                <a:extLst>
                  <a:ext uri="{0D108BD9-81ED-4DB2-BD59-A6C34878D82A}">
                    <a16:rowId xmlns:a16="http://schemas.microsoft.com/office/drawing/2014/main" val="10005"/>
                  </a:ext>
                </a:extLst>
              </a:tr>
              <a:tr h="34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ｺﾞｼｯｸUB" pitchFamily="50" charset="-128"/>
                          <a:ea typeface="HGP創英角ｺﾞｼｯｸUB" pitchFamily="50" charset="-128"/>
                        </a:rPr>
                        <a:t>　　</a:t>
                      </a:r>
                      <a:r>
                        <a:rPr kumimoji="1" lang="en-US" altLang="ja-JP" sz="1500" dirty="0">
                          <a:latin typeface="HGP創英角ｺﾞｼｯｸUB" pitchFamily="50" charset="-128"/>
                          <a:ea typeface="HGP創英角ｺﾞｼｯｸUB" pitchFamily="50" charset="-128"/>
                        </a:rPr>
                        <a:t>14</a:t>
                      </a:r>
                      <a:r>
                        <a:rPr kumimoji="1" lang="ja-JP" altLang="en-US" sz="1500" dirty="0">
                          <a:latin typeface="HGP創英角ｺﾞｼｯｸUB" pitchFamily="50" charset="-128"/>
                          <a:ea typeface="HGP創英角ｺﾞｼｯｸUB" pitchFamily="50" charset="-128"/>
                        </a:rPr>
                        <a:t>：</a:t>
                      </a:r>
                      <a:r>
                        <a:rPr kumimoji="1" lang="en-US" altLang="ja-JP" sz="1500" dirty="0">
                          <a:latin typeface="HGP創英角ｺﾞｼｯｸUB" pitchFamily="50" charset="-128"/>
                          <a:ea typeface="HGP創英角ｺﾞｼｯｸUB" pitchFamily="50" charset="-128"/>
                        </a:rPr>
                        <a:t>00</a:t>
                      </a:r>
                      <a:r>
                        <a:rPr kumimoji="1" lang="ja-JP" altLang="en-US" sz="1500" dirty="0">
                          <a:latin typeface="HGP創英角ｺﾞｼｯｸUB" pitchFamily="50" charset="-128"/>
                          <a:ea typeface="HGP創英角ｺﾞｼｯｸUB" pitchFamily="50" charset="-128"/>
                        </a:rPr>
                        <a:t>～　　　　　　　　軽体操・レクリエーション</a:t>
                      </a:r>
                      <a:endParaRPr kumimoji="1" lang="en-US" altLang="ja-JP" sz="1500" dirty="0">
                        <a:latin typeface="HGP創英角ｺﾞｼｯｸUB" pitchFamily="50" charset="-128"/>
                        <a:ea typeface="HGP創英角ｺﾞｼｯｸUB" pitchFamily="50" charset="-128"/>
                      </a:endParaRPr>
                    </a:p>
                  </a:txBody>
                  <a:tcPr/>
                </a:tc>
                <a:extLst>
                  <a:ext uri="{0D108BD9-81ED-4DB2-BD59-A6C34878D82A}">
                    <a16:rowId xmlns:a16="http://schemas.microsoft.com/office/drawing/2014/main" val="10006"/>
                  </a:ext>
                </a:extLst>
              </a:tr>
              <a:tr h="34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ｺﾞｼｯｸUB" pitchFamily="50" charset="-128"/>
                          <a:ea typeface="HGP創英角ｺﾞｼｯｸUB" pitchFamily="50" charset="-128"/>
                        </a:rPr>
                        <a:t>　　</a:t>
                      </a:r>
                      <a:r>
                        <a:rPr kumimoji="1" lang="en-US" altLang="ja-JP" sz="1500" dirty="0">
                          <a:latin typeface="HGP創英角ｺﾞｼｯｸUB" pitchFamily="50" charset="-128"/>
                          <a:ea typeface="HGP創英角ｺﾞｼｯｸUB" pitchFamily="50" charset="-128"/>
                        </a:rPr>
                        <a:t>15</a:t>
                      </a:r>
                      <a:r>
                        <a:rPr kumimoji="1" lang="ja-JP" altLang="en-US" sz="1500" dirty="0">
                          <a:latin typeface="HGP創英角ｺﾞｼｯｸUB" pitchFamily="50" charset="-128"/>
                          <a:ea typeface="HGP創英角ｺﾞｼｯｸUB" pitchFamily="50" charset="-128"/>
                        </a:rPr>
                        <a:t>：</a:t>
                      </a:r>
                      <a:r>
                        <a:rPr kumimoji="1" lang="en-US" altLang="ja-JP" sz="1500" dirty="0">
                          <a:latin typeface="HGP創英角ｺﾞｼｯｸUB" pitchFamily="50" charset="-128"/>
                          <a:ea typeface="HGP創英角ｺﾞｼｯｸUB" pitchFamily="50" charset="-128"/>
                        </a:rPr>
                        <a:t>00</a:t>
                      </a:r>
                      <a:r>
                        <a:rPr kumimoji="1" lang="ja-JP" altLang="en-US" sz="1500" dirty="0">
                          <a:latin typeface="HGP創英角ｺﾞｼｯｸUB" pitchFamily="50" charset="-128"/>
                          <a:ea typeface="HGP創英角ｺﾞｼｯｸUB" pitchFamily="50" charset="-128"/>
                        </a:rPr>
                        <a:t>～　　　　　　　　　　　　　おやつ</a:t>
                      </a:r>
                      <a:endParaRPr kumimoji="1" lang="en-US" altLang="ja-JP" sz="1500" dirty="0">
                        <a:latin typeface="HGP創英角ｺﾞｼｯｸUB" pitchFamily="50" charset="-128"/>
                        <a:ea typeface="HGP創英角ｺﾞｼｯｸUB" pitchFamily="50" charset="-128"/>
                      </a:endParaRPr>
                    </a:p>
                  </a:txBody>
                  <a:tcPr/>
                </a:tc>
                <a:extLst>
                  <a:ext uri="{0D108BD9-81ED-4DB2-BD59-A6C34878D82A}">
                    <a16:rowId xmlns:a16="http://schemas.microsoft.com/office/drawing/2014/main" val="10007"/>
                  </a:ext>
                </a:extLst>
              </a:tr>
              <a:tr h="34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ｺﾞｼｯｸUB" pitchFamily="50" charset="-128"/>
                          <a:ea typeface="HGP創英角ｺﾞｼｯｸUB" pitchFamily="50" charset="-128"/>
                        </a:rPr>
                        <a:t>　　</a:t>
                      </a:r>
                      <a:r>
                        <a:rPr kumimoji="1" lang="en-US" altLang="ja-JP" sz="1500" dirty="0">
                          <a:latin typeface="HGP創英角ｺﾞｼｯｸUB" pitchFamily="50" charset="-128"/>
                          <a:ea typeface="HGP創英角ｺﾞｼｯｸUB" pitchFamily="50" charset="-128"/>
                        </a:rPr>
                        <a:t>15</a:t>
                      </a:r>
                      <a:r>
                        <a:rPr kumimoji="1" lang="ja-JP" altLang="en-US" sz="1500" dirty="0">
                          <a:latin typeface="HGP創英角ｺﾞｼｯｸUB" pitchFamily="50" charset="-128"/>
                          <a:ea typeface="HGP創英角ｺﾞｼｯｸUB" pitchFamily="50" charset="-128"/>
                        </a:rPr>
                        <a:t>：</a:t>
                      </a:r>
                      <a:r>
                        <a:rPr kumimoji="1" lang="en-US" altLang="ja-JP" sz="1500" dirty="0">
                          <a:latin typeface="HGP創英角ｺﾞｼｯｸUB" pitchFamily="50" charset="-128"/>
                          <a:ea typeface="HGP創英角ｺﾞｼｯｸUB" pitchFamily="50" charset="-128"/>
                        </a:rPr>
                        <a:t>45</a:t>
                      </a:r>
                      <a:r>
                        <a:rPr kumimoji="1" lang="ja-JP" altLang="en-US" sz="1500" dirty="0">
                          <a:latin typeface="HGP創英角ｺﾞｼｯｸUB" pitchFamily="50" charset="-128"/>
                          <a:ea typeface="HGP創英角ｺﾞｼｯｸUB" pitchFamily="50" charset="-128"/>
                        </a:rPr>
                        <a:t>～　　　　　送迎（ご自宅までお送り致します）</a:t>
                      </a:r>
                      <a:endParaRPr kumimoji="1" lang="en-US" altLang="ja-JP" sz="1500" dirty="0">
                        <a:latin typeface="HGP創英角ｺﾞｼｯｸUB" pitchFamily="50" charset="-128"/>
                        <a:ea typeface="HGP創英角ｺﾞｼｯｸUB" pitchFamily="50" charset="-128"/>
                      </a:endParaRPr>
                    </a:p>
                  </a:txBody>
                  <a:tcPr/>
                </a:tc>
                <a:extLst>
                  <a:ext uri="{0D108BD9-81ED-4DB2-BD59-A6C34878D82A}">
                    <a16:rowId xmlns:a16="http://schemas.microsoft.com/office/drawing/2014/main" val="10008"/>
                  </a:ext>
                </a:extLst>
              </a:tr>
            </a:tbl>
          </a:graphicData>
        </a:graphic>
      </p:graphicFrame>
      <p:sp>
        <p:nvSpPr>
          <p:cNvPr id="18" name="円/楕円 17"/>
          <p:cNvSpPr/>
          <p:nvPr/>
        </p:nvSpPr>
        <p:spPr>
          <a:xfrm>
            <a:off x="1142986" y="214283"/>
            <a:ext cx="4786346" cy="70011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P創英角ﾎﾟｯﾌﾟ体" pitchFamily="50" charset="-128"/>
                <a:ea typeface="HGP創英角ﾎﾟｯﾌﾟ体" pitchFamily="50" charset="-128"/>
              </a:rPr>
              <a:t>通いサービスの内容</a:t>
            </a:r>
          </a:p>
        </p:txBody>
      </p:sp>
      <p:sp>
        <p:nvSpPr>
          <p:cNvPr id="11" name="円/楕円 10"/>
          <p:cNvSpPr/>
          <p:nvPr/>
        </p:nvSpPr>
        <p:spPr>
          <a:xfrm>
            <a:off x="714357" y="6715142"/>
            <a:ext cx="2928958" cy="2143140"/>
          </a:xfrm>
          <a:prstGeom prst="ellipse">
            <a:avLst/>
          </a:prstGeom>
          <a:solidFill>
            <a:schemeClr val="accent6">
              <a:lumMod val="20000"/>
              <a:lumOff val="80000"/>
            </a:scheme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P1050896.JPG"/>
          <p:cNvPicPr>
            <a:picLocks noChangeAspect="1"/>
          </p:cNvPicPr>
          <p:nvPr/>
        </p:nvPicPr>
        <p:blipFill>
          <a:blip r:embed="rId2" cstate="print"/>
          <a:stretch>
            <a:fillRect/>
          </a:stretch>
        </p:blipFill>
        <p:spPr>
          <a:xfrm>
            <a:off x="500042" y="8072463"/>
            <a:ext cx="1333509" cy="857256"/>
          </a:xfrm>
          <a:prstGeom prst="roundRect">
            <a:avLst/>
          </a:prstGeom>
          <a:ln w="25400">
            <a:noFill/>
          </a:ln>
        </p:spPr>
      </p:pic>
      <p:sp>
        <p:nvSpPr>
          <p:cNvPr id="13" name="円/楕円 12"/>
          <p:cNvSpPr/>
          <p:nvPr/>
        </p:nvSpPr>
        <p:spPr>
          <a:xfrm>
            <a:off x="4000504" y="6929455"/>
            <a:ext cx="2786082" cy="2071703"/>
          </a:xfrm>
          <a:prstGeom prst="ellipse">
            <a:avLst/>
          </a:prstGeom>
          <a:solidFill>
            <a:schemeClr val="accent6">
              <a:lumMod val="20000"/>
              <a:lumOff val="80000"/>
            </a:scheme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000504" y="4500563"/>
            <a:ext cx="2643206" cy="2071703"/>
          </a:xfrm>
          <a:prstGeom prst="ellipse">
            <a:avLst/>
          </a:prstGeom>
          <a:solidFill>
            <a:schemeClr val="accent6">
              <a:lumMod val="20000"/>
              <a:lumOff val="80000"/>
            </a:scheme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500174" y="4357685"/>
            <a:ext cx="914400" cy="500067"/>
          </a:xfrm>
          <a:prstGeom prst="ellipse">
            <a:avLst/>
          </a:prstGeom>
          <a:solidFill>
            <a:srgbClr val="FFFF99"/>
          </a:solidFill>
          <a:ln>
            <a:solidFill>
              <a:srgbClr val="FFFF99"/>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入浴</a:t>
            </a:r>
          </a:p>
        </p:txBody>
      </p:sp>
      <p:sp>
        <p:nvSpPr>
          <p:cNvPr id="16" name="円/楕円 15"/>
          <p:cNvSpPr/>
          <p:nvPr/>
        </p:nvSpPr>
        <p:spPr>
          <a:xfrm>
            <a:off x="4857760" y="4357685"/>
            <a:ext cx="914400" cy="500067"/>
          </a:xfrm>
          <a:prstGeom prst="ellipse">
            <a:avLst/>
          </a:prstGeom>
          <a:solidFill>
            <a:srgbClr val="FFFF99"/>
          </a:solidFill>
          <a:ln>
            <a:solidFill>
              <a:srgbClr val="FFFF99"/>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食事</a:t>
            </a:r>
            <a:endParaRPr kumimoji="1" lang="ja-JP" altLang="en-US" dirty="0">
              <a:solidFill>
                <a:schemeClr val="tx1"/>
              </a:solidFill>
            </a:endParaRPr>
          </a:p>
        </p:txBody>
      </p:sp>
      <p:sp>
        <p:nvSpPr>
          <p:cNvPr id="19" name="円/楕円 18"/>
          <p:cNvSpPr/>
          <p:nvPr/>
        </p:nvSpPr>
        <p:spPr>
          <a:xfrm>
            <a:off x="1214422" y="6572266"/>
            <a:ext cx="1571636" cy="428628"/>
          </a:xfrm>
          <a:prstGeom prst="ellipse">
            <a:avLst/>
          </a:prstGeom>
          <a:solidFill>
            <a:srgbClr val="FFFF99"/>
          </a:solidFill>
          <a:ln>
            <a:solidFill>
              <a:srgbClr val="FFFF99"/>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体操・レク</a:t>
            </a:r>
          </a:p>
        </p:txBody>
      </p:sp>
      <p:sp>
        <p:nvSpPr>
          <p:cNvPr id="20" name="円/楕円 19"/>
          <p:cNvSpPr/>
          <p:nvPr/>
        </p:nvSpPr>
        <p:spPr>
          <a:xfrm>
            <a:off x="4643446" y="6786579"/>
            <a:ext cx="1571636" cy="428628"/>
          </a:xfrm>
          <a:prstGeom prst="ellipse">
            <a:avLst/>
          </a:prstGeom>
          <a:solidFill>
            <a:srgbClr val="FFFF99"/>
          </a:solidFill>
          <a:ln>
            <a:solidFill>
              <a:srgbClr val="FFFF99"/>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音楽療法</a:t>
            </a:r>
            <a:endParaRPr kumimoji="1" lang="ja-JP" altLang="en-US" sz="1600" dirty="0">
              <a:solidFill>
                <a:schemeClr val="tx1"/>
              </a:solidFill>
            </a:endParaRPr>
          </a:p>
        </p:txBody>
      </p:sp>
      <p:pic>
        <p:nvPicPr>
          <p:cNvPr id="1026" name="Picture 2"/>
          <p:cNvPicPr>
            <a:picLocks noChangeAspect="1" noChangeArrowheads="1"/>
          </p:cNvPicPr>
          <p:nvPr/>
        </p:nvPicPr>
        <p:blipFill>
          <a:blip r:embed="rId3" cstate="print"/>
          <a:srcRect l="13204"/>
          <a:stretch>
            <a:fillRect/>
          </a:stretch>
        </p:blipFill>
        <p:spPr bwMode="auto">
          <a:xfrm>
            <a:off x="44624" y="5608233"/>
            <a:ext cx="1357322" cy="979991"/>
          </a:xfrm>
          <a:prstGeom prst="roundRect">
            <a:avLst/>
          </a:prstGeom>
          <a:noFill/>
          <a:ln w="9525">
            <a:noFill/>
            <a:miter lim="800000"/>
            <a:headEnd/>
            <a:tailEnd/>
          </a:ln>
          <a:effectLst/>
        </p:spPr>
      </p:pic>
      <p:pic>
        <p:nvPicPr>
          <p:cNvPr id="7" name="図 6" descr="P1050896.JPG"/>
          <p:cNvPicPr>
            <a:picLocks noChangeAspect="1"/>
          </p:cNvPicPr>
          <p:nvPr/>
        </p:nvPicPr>
        <p:blipFill>
          <a:blip r:embed="rId4" cstate="print"/>
          <a:srcRect l="12926" b="19572"/>
          <a:stretch>
            <a:fillRect/>
          </a:stretch>
        </p:blipFill>
        <p:spPr>
          <a:xfrm>
            <a:off x="71414" y="7358083"/>
            <a:ext cx="1285884" cy="1000132"/>
          </a:xfrm>
          <a:prstGeom prst="roundRect">
            <a:avLst/>
          </a:prstGeom>
          <a:ln w="25400">
            <a:noFill/>
          </a:ln>
        </p:spPr>
      </p:pic>
      <p:pic>
        <p:nvPicPr>
          <p:cNvPr id="9" name="図 8" descr="P1050896.JPG"/>
          <p:cNvPicPr>
            <a:picLocks noChangeAspect="1"/>
          </p:cNvPicPr>
          <p:nvPr/>
        </p:nvPicPr>
        <p:blipFill>
          <a:blip r:embed="rId5" cstate="print"/>
          <a:stretch>
            <a:fillRect/>
          </a:stretch>
        </p:blipFill>
        <p:spPr>
          <a:xfrm>
            <a:off x="3672229" y="8001026"/>
            <a:ext cx="1304594" cy="928695"/>
          </a:xfrm>
          <a:prstGeom prst="roundRect">
            <a:avLst/>
          </a:prstGeom>
          <a:ln w="25400">
            <a:noFill/>
          </a:ln>
        </p:spPr>
      </p:pic>
      <p:sp>
        <p:nvSpPr>
          <p:cNvPr id="21" name="テキスト ボックス 20"/>
          <p:cNvSpPr txBox="1"/>
          <p:nvPr/>
        </p:nvSpPr>
        <p:spPr>
          <a:xfrm>
            <a:off x="928670" y="4714878"/>
            <a:ext cx="2666114" cy="1661993"/>
          </a:xfrm>
          <a:prstGeom prst="rect">
            <a:avLst/>
          </a:prstGeom>
          <a:noFill/>
        </p:spPr>
        <p:txBody>
          <a:bodyPr wrap="none" rtlCol="0">
            <a:spAutoFit/>
          </a:bodyPr>
          <a:lstStyle/>
          <a:p>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ご家庭のようにゆったりと</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ご入浴していただけます。　　　　　</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必要に応じて介助</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いたしますので安心して</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　　　　ご利用いただけます。</a:t>
            </a:r>
          </a:p>
          <a:p>
            <a:endParaRPr kumimoji="1" lang="ja-JP" altLang="en-US" dirty="0"/>
          </a:p>
        </p:txBody>
      </p:sp>
      <p:sp>
        <p:nvSpPr>
          <p:cNvPr id="22" name="テキスト ボックス 21"/>
          <p:cNvSpPr txBox="1"/>
          <p:nvPr/>
        </p:nvSpPr>
        <p:spPr>
          <a:xfrm>
            <a:off x="4214820" y="4929190"/>
            <a:ext cx="2015295" cy="738664"/>
          </a:xfrm>
          <a:prstGeom prst="rect">
            <a:avLst/>
          </a:prstGeom>
          <a:noFill/>
        </p:spPr>
        <p:txBody>
          <a:bodyPr wrap="none" rtlCol="0">
            <a:spAutoFit/>
          </a:bodyPr>
          <a:lstStyle/>
          <a:p>
            <a:r>
              <a:rPr kumimoji="1" lang="ja-JP" altLang="en-US" sz="1400" dirty="0">
                <a:latin typeface="HGP創英角ｺﾞｼｯｸUB" pitchFamily="50" charset="-128"/>
                <a:ea typeface="HGP創英角ｺﾞｼｯｸUB" pitchFamily="50" charset="-128"/>
              </a:rPr>
              <a:t>季節に合わせた献立で</a:t>
            </a:r>
            <a:endParaRPr kumimoji="1" lang="en-US" altLang="ja-JP" sz="1400" dirty="0">
              <a:latin typeface="HGP創英角ｺﾞｼｯｸUB" pitchFamily="50" charset="-128"/>
              <a:ea typeface="HGP創英角ｺﾞｼｯｸUB" pitchFamily="50" charset="-128"/>
            </a:endParaRPr>
          </a:p>
          <a:p>
            <a:r>
              <a:rPr kumimoji="1" lang="ja-JP" altLang="en-US" sz="1400" dirty="0">
                <a:latin typeface="HGP創英角ｺﾞｼｯｸUB" pitchFamily="50" charset="-128"/>
                <a:ea typeface="HGP創英角ｺﾞｼｯｸUB" pitchFamily="50" charset="-128"/>
              </a:rPr>
              <a:t>手作りの温かなお食事</a:t>
            </a:r>
            <a:r>
              <a:rPr lang="ja-JP" altLang="en-US" sz="1400" dirty="0">
                <a:latin typeface="HGP創英角ｺﾞｼｯｸUB" pitchFamily="50" charset="-128"/>
                <a:ea typeface="HGP創英角ｺﾞｼｯｸUB" pitchFamily="50" charset="-128"/>
              </a:rPr>
              <a:t>を</a:t>
            </a:r>
            <a:endParaRPr lang="en-US" altLang="ja-JP" sz="1400" dirty="0">
              <a:latin typeface="HGP創英角ｺﾞｼｯｸUB" pitchFamily="50" charset="-128"/>
              <a:ea typeface="HGP創英角ｺﾞｼｯｸUB" pitchFamily="50" charset="-128"/>
            </a:endParaRPr>
          </a:p>
          <a:p>
            <a:r>
              <a:rPr lang="ja-JP" altLang="en-US" sz="1400" dirty="0">
                <a:latin typeface="HGP創英角ｺﾞｼｯｸUB" pitchFamily="50" charset="-128"/>
                <a:ea typeface="HGP創英角ｺﾞｼｯｸUB" pitchFamily="50" charset="-128"/>
              </a:rPr>
              <a:t>提供しています</a:t>
            </a:r>
            <a:r>
              <a:rPr kumimoji="1" lang="ja-JP" altLang="en-US" sz="1400" dirty="0">
                <a:latin typeface="HGP創英角ｺﾞｼｯｸUB" pitchFamily="50" charset="-128"/>
                <a:ea typeface="HGP創英角ｺﾞｼｯｸUB" pitchFamily="50" charset="-128"/>
              </a:rPr>
              <a:t>。</a:t>
            </a:r>
          </a:p>
        </p:txBody>
      </p:sp>
      <p:sp>
        <p:nvSpPr>
          <p:cNvPr id="23" name="テキスト ボックス 22"/>
          <p:cNvSpPr txBox="1"/>
          <p:nvPr/>
        </p:nvSpPr>
        <p:spPr>
          <a:xfrm>
            <a:off x="1071546" y="7000894"/>
            <a:ext cx="2529860" cy="1546577"/>
          </a:xfrm>
          <a:prstGeom prst="rect">
            <a:avLst/>
          </a:prstGeom>
          <a:noFill/>
        </p:spPr>
        <p:txBody>
          <a:bodyPr wrap="none" rtlCol="0">
            <a:spAutoFit/>
          </a:bodyPr>
          <a:lstStyle/>
          <a:p>
            <a:r>
              <a:rPr kumimoji="1" lang="ja-JP" altLang="en-US" sz="1050" dirty="0">
                <a:latin typeface="HGP創英角ｺﾞｼｯｸUB" pitchFamily="50" charset="-128"/>
                <a:ea typeface="HGP創英角ｺﾞｼｯｸUB" pitchFamily="50" charset="-128"/>
              </a:rPr>
              <a:t>「楽しく、元気に、簡単に」を</a:t>
            </a:r>
            <a:endParaRPr kumimoji="1" lang="en-US" altLang="ja-JP" sz="1050" dirty="0">
              <a:latin typeface="HGP創英角ｺﾞｼｯｸUB" pitchFamily="50" charset="-128"/>
              <a:ea typeface="HGP創英角ｺﾞｼｯｸUB" pitchFamily="50" charset="-128"/>
            </a:endParaRPr>
          </a:p>
          <a:p>
            <a:r>
              <a:rPr kumimoji="1" lang="ja-JP" altLang="en-US" sz="1050" dirty="0">
                <a:latin typeface="HGP創英角ｺﾞｼｯｸUB" pitchFamily="50" charset="-128"/>
                <a:ea typeface="HGP創英角ｺﾞｼｯｸUB" pitchFamily="50" charset="-128"/>
              </a:rPr>
              <a:t>モットーに皆さんが無理なく続けられる</a:t>
            </a:r>
            <a:endParaRPr kumimoji="1" lang="en-US" altLang="ja-JP" sz="1050" dirty="0">
              <a:latin typeface="HGP創英角ｺﾞｼｯｸUB" pitchFamily="50" charset="-128"/>
              <a:ea typeface="HGP創英角ｺﾞｼｯｸUB" pitchFamily="50" charset="-128"/>
            </a:endParaRPr>
          </a:p>
          <a:p>
            <a:r>
              <a:rPr lang="ja-JP" altLang="en-US" sz="1050" dirty="0">
                <a:latin typeface="HGP創英角ｺﾞｼｯｸUB" pitchFamily="50" charset="-128"/>
                <a:ea typeface="HGP創英角ｺﾞｼｯｸUB" pitchFamily="50" charset="-128"/>
              </a:rPr>
              <a:t>　　　　</a:t>
            </a:r>
            <a:r>
              <a:rPr kumimoji="1" lang="ja-JP" altLang="en-US" sz="1050" dirty="0">
                <a:latin typeface="HGP創英角ｺﾞｼｯｸUB" pitchFamily="50" charset="-128"/>
                <a:ea typeface="HGP創英角ｺﾞｼｯｸUB" pitchFamily="50" charset="-128"/>
              </a:rPr>
              <a:t>運動を指導員がお手伝いします。</a:t>
            </a:r>
            <a:endParaRPr kumimoji="1" lang="en-US" altLang="ja-JP" sz="1050" dirty="0">
              <a:latin typeface="HGP創英角ｺﾞｼｯｸUB" pitchFamily="50" charset="-128"/>
              <a:ea typeface="HGP創英角ｺﾞｼｯｸUB" pitchFamily="50" charset="-128"/>
            </a:endParaRPr>
          </a:p>
          <a:p>
            <a:r>
              <a:rPr lang="ja-JP" altLang="en-US" sz="1050" dirty="0">
                <a:latin typeface="HGP創英角ｺﾞｼｯｸUB" pitchFamily="50" charset="-128"/>
                <a:ea typeface="HGP創英角ｺﾞｼｯｸUB" pitchFamily="50" charset="-128"/>
              </a:rPr>
              <a:t>　　　　</a:t>
            </a:r>
            <a:endParaRPr lang="en-US" altLang="ja-JP" sz="1050" dirty="0">
              <a:latin typeface="HGP創英角ｺﾞｼｯｸUB" pitchFamily="50" charset="-128"/>
              <a:ea typeface="HGP創英角ｺﾞｼｯｸUB" pitchFamily="50" charset="-128"/>
            </a:endParaRPr>
          </a:p>
          <a:p>
            <a:r>
              <a:rPr kumimoji="1" lang="ja-JP" altLang="en-US" sz="1050" dirty="0">
                <a:latin typeface="HGP創英角ｺﾞｼｯｸUB" pitchFamily="50" charset="-128"/>
                <a:ea typeface="HGP創英角ｺﾞｼｯｸUB" pitchFamily="50" charset="-128"/>
              </a:rPr>
              <a:t>　　　　１年間を通じてバリエーション豊かな</a:t>
            </a:r>
            <a:endParaRPr kumimoji="1" lang="en-US" altLang="ja-JP" sz="1050" dirty="0">
              <a:latin typeface="HGP創英角ｺﾞｼｯｸUB" pitchFamily="50" charset="-128"/>
              <a:ea typeface="HGP創英角ｺﾞｼｯｸUB" pitchFamily="50" charset="-128"/>
            </a:endParaRPr>
          </a:p>
          <a:p>
            <a:r>
              <a:rPr lang="ja-JP" altLang="en-US" sz="1050" dirty="0">
                <a:latin typeface="HGP創英角ｺﾞｼｯｸUB" pitchFamily="50" charset="-128"/>
                <a:ea typeface="HGP創英角ｺﾞｼｯｸUB" pitchFamily="50" charset="-128"/>
              </a:rPr>
              <a:t>　　　　レクリエーションを実施しています。</a:t>
            </a:r>
            <a:endParaRPr lang="en-US" altLang="ja-JP" sz="1050" dirty="0">
              <a:latin typeface="HGP創英角ｺﾞｼｯｸUB" pitchFamily="50" charset="-128"/>
              <a:ea typeface="HGP創英角ｺﾞｼｯｸUB" pitchFamily="50" charset="-128"/>
            </a:endParaRPr>
          </a:p>
          <a:p>
            <a:r>
              <a:rPr kumimoji="1" lang="ja-JP" altLang="en-US" sz="1050" dirty="0">
                <a:latin typeface="HGP創英角ｺﾞｼｯｸUB" pitchFamily="50" charset="-128"/>
                <a:ea typeface="HGP創英角ｺﾞｼｯｸUB" pitchFamily="50" charset="-128"/>
              </a:rPr>
              <a:t>　　　　　　　　　夏祭りやクリスマスなどの</a:t>
            </a:r>
            <a:endParaRPr kumimoji="1" lang="en-US" altLang="ja-JP" sz="1050" dirty="0">
              <a:latin typeface="HGP創英角ｺﾞｼｯｸUB" pitchFamily="50" charset="-128"/>
              <a:ea typeface="HGP創英角ｺﾞｼｯｸUB" pitchFamily="50" charset="-128"/>
            </a:endParaRPr>
          </a:p>
          <a:p>
            <a:r>
              <a:rPr lang="ja-JP" altLang="en-US" sz="1050" dirty="0">
                <a:latin typeface="HGP創英角ｺﾞｼｯｸUB" pitchFamily="50" charset="-128"/>
                <a:ea typeface="HGP創英角ｺﾞｼｯｸUB" pitchFamily="50" charset="-128"/>
              </a:rPr>
              <a:t>　　　　　　　　</a:t>
            </a:r>
            <a:r>
              <a:rPr kumimoji="1" lang="ja-JP" altLang="en-US" sz="1050" dirty="0">
                <a:latin typeface="HGP創英角ｺﾞｼｯｸUB" pitchFamily="50" charset="-128"/>
                <a:ea typeface="HGP創英角ｺﾞｼｯｸUB" pitchFamily="50" charset="-128"/>
              </a:rPr>
              <a:t>季節のイベントや、普段は</a:t>
            </a:r>
            <a:endParaRPr kumimoji="1" lang="en-US" altLang="ja-JP" sz="1050" dirty="0">
              <a:latin typeface="HGP創英角ｺﾞｼｯｸUB" pitchFamily="50" charset="-128"/>
              <a:ea typeface="HGP創英角ｺﾞｼｯｸUB" pitchFamily="50" charset="-128"/>
            </a:endParaRPr>
          </a:p>
          <a:p>
            <a:r>
              <a:rPr lang="ja-JP" altLang="en-US" sz="1050" dirty="0">
                <a:latin typeface="HGP創英角ｺﾞｼｯｸUB" pitchFamily="50" charset="-128"/>
                <a:ea typeface="HGP創英角ｺﾞｼｯｸUB" pitchFamily="50" charset="-128"/>
              </a:rPr>
              <a:t>　　　　　　　　書道なども行っています。</a:t>
            </a:r>
            <a:endParaRPr kumimoji="1" lang="ja-JP" altLang="en-US" sz="1050" dirty="0">
              <a:latin typeface="HGP創英角ｺﾞｼｯｸUB" pitchFamily="50" charset="-128"/>
              <a:ea typeface="HGP創英角ｺﾞｼｯｸUB" pitchFamily="50" charset="-128"/>
            </a:endParaRPr>
          </a:p>
        </p:txBody>
      </p:sp>
      <p:sp>
        <p:nvSpPr>
          <p:cNvPr id="24" name="テキスト ボックス 23"/>
          <p:cNvSpPr txBox="1"/>
          <p:nvPr/>
        </p:nvSpPr>
        <p:spPr>
          <a:xfrm>
            <a:off x="4214818" y="7143771"/>
            <a:ext cx="2560316" cy="1384995"/>
          </a:xfrm>
          <a:prstGeom prst="rect">
            <a:avLst/>
          </a:prstGeom>
          <a:noFill/>
        </p:spPr>
        <p:txBody>
          <a:bodyPr wrap="none" rtlCol="0">
            <a:spAutoFit/>
          </a:bodyPr>
          <a:lstStyle/>
          <a:p>
            <a:endParaRPr kumimoji="1" lang="en-US" altLang="ja-JP" sz="1200" dirty="0">
              <a:latin typeface="HGP創英角ｺﾞｼｯｸUB" pitchFamily="50" charset="-128"/>
              <a:ea typeface="HGP創英角ｺﾞｼｯｸUB" pitchFamily="50" charset="-128"/>
            </a:endParaRPr>
          </a:p>
          <a:p>
            <a:r>
              <a:rPr kumimoji="1" lang="ja-JP" altLang="en-US" sz="1200" dirty="0">
                <a:latin typeface="HGP創英角ｺﾞｼｯｸUB" pitchFamily="50" charset="-128"/>
                <a:ea typeface="HGP創英角ｺﾞｼｯｸUB" pitchFamily="50" charset="-128"/>
              </a:rPr>
              <a:t>音楽療法士による音楽療法を</a:t>
            </a:r>
            <a:endParaRPr kumimoji="1" lang="en-US" altLang="ja-JP" sz="1200" dirty="0">
              <a:latin typeface="HGP創英角ｺﾞｼｯｸUB" pitchFamily="50" charset="-128"/>
              <a:ea typeface="HGP創英角ｺﾞｼｯｸUB" pitchFamily="50" charset="-128"/>
            </a:endParaRPr>
          </a:p>
          <a:p>
            <a:r>
              <a:rPr kumimoji="1" lang="ja-JP" altLang="en-US" sz="1200" dirty="0">
                <a:latin typeface="HGP創英角ｺﾞｼｯｸUB" pitchFamily="50" charset="-128"/>
                <a:ea typeface="HGP創英角ｺﾞｼｯｸUB" pitchFamily="50" charset="-128"/>
              </a:rPr>
              <a:t>定期的に実施しています。</a:t>
            </a:r>
            <a:endParaRPr kumimoji="1" lang="en-US" altLang="ja-JP" sz="1200" dirty="0">
              <a:latin typeface="HGP創英角ｺﾞｼｯｸUB" pitchFamily="50" charset="-128"/>
              <a:ea typeface="HGP創英角ｺﾞｼｯｸUB" pitchFamily="50" charset="-128"/>
            </a:endParaRPr>
          </a:p>
          <a:p>
            <a:r>
              <a:rPr lang="ja-JP" altLang="en-US" sz="1200" dirty="0">
                <a:latin typeface="HGP創英角ｺﾞｼｯｸUB" pitchFamily="50" charset="-128"/>
                <a:ea typeface="HGP創英角ｺﾞｼｯｸUB" pitchFamily="50" charset="-128"/>
              </a:rPr>
              <a:t>昔懐かしい歌や、楽器活動で楽しく</a:t>
            </a:r>
            <a:endParaRPr lang="en-US" altLang="ja-JP" sz="1200" dirty="0">
              <a:latin typeface="HGP創英角ｺﾞｼｯｸUB" pitchFamily="50" charset="-128"/>
              <a:ea typeface="HGP創英角ｺﾞｼｯｸUB" pitchFamily="50" charset="-128"/>
            </a:endParaRPr>
          </a:p>
          <a:p>
            <a:r>
              <a:rPr lang="ja-JP" altLang="en-US" sz="1200" dirty="0">
                <a:latin typeface="HGP創英角ｺﾞｼｯｸUB" pitchFamily="50" charset="-128"/>
                <a:ea typeface="HGP創英角ｺﾞｼｯｸUB" pitchFamily="50" charset="-128"/>
              </a:rPr>
              <a:t>　　　　　　　コ</a:t>
            </a:r>
            <a:r>
              <a:rPr kumimoji="1" lang="ja-JP" altLang="en-US" sz="1200" dirty="0">
                <a:latin typeface="HGP創英角ｺﾞｼｯｸUB" pitchFamily="50" charset="-128"/>
                <a:ea typeface="HGP創英角ｺﾞｼｯｸUB" pitchFamily="50" charset="-128"/>
              </a:rPr>
              <a:t>ミュニケーションをとる</a:t>
            </a:r>
            <a:endParaRPr kumimoji="1" lang="en-US" altLang="ja-JP" sz="1200" dirty="0">
              <a:latin typeface="HGP創英角ｺﾞｼｯｸUB" pitchFamily="50" charset="-128"/>
              <a:ea typeface="HGP創英角ｺﾞｼｯｸUB" pitchFamily="50" charset="-128"/>
            </a:endParaRPr>
          </a:p>
          <a:p>
            <a:r>
              <a:rPr lang="ja-JP" altLang="en-US" sz="1200" dirty="0">
                <a:latin typeface="HGP創英角ｺﾞｼｯｸUB" pitchFamily="50" charset="-128"/>
                <a:ea typeface="HGP創英角ｺﾞｼｯｸUB" pitchFamily="50" charset="-128"/>
              </a:rPr>
              <a:t>　　　　　　　</a:t>
            </a:r>
            <a:r>
              <a:rPr kumimoji="1" lang="ja-JP" altLang="en-US" sz="1200" dirty="0">
                <a:latin typeface="HGP創英角ｺﾞｼｯｸUB" pitchFamily="50" charset="-128"/>
                <a:ea typeface="HGP創英角ｺﾞｼｯｸUB" pitchFamily="50" charset="-128"/>
              </a:rPr>
              <a:t>ことができ、</a:t>
            </a:r>
            <a:r>
              <a:rPr lang="ja-JP" altLang="en-US" sz="1200" dirty="0">
                <a:latin typeface="HGP創英角ｺﾞｼｯｸUB" pitchFamily="50" charset="-128"/>
                <a:ea typeface="HGP創英角ｺﾞｼｯｸUB" pitchFamily="50" charset="-128"/>
              </a:rPr>
              <a:t>症状の緩和や</a:t>
            </a:r>
            <a:endParaRPr lang="en-US" altLang="ja-JP" sz="1200" dirty="0">
              <a:latin typeface="HGP創英角ｺﾞｼｯｸUB" pitchFamily="50" charset="-128"/>
              <a:ea typeface="HGP創英角ｺﾞｼｯｸUB" pitchFamily="50" charset="-128"/>
            </a:endParaRPr>
          </a:p>
          <a:p>
            <a:r>
              <a:rPr lang="ja-JP" altLang="en-US" sz="1200" dirty="0">
                <a:latin typeface="HGP創英角ｺﾞｼｯｸUB" pitchFamily="50" charset="-128"/>
                <a:ea typeface="HGP創英角ｺﾞｼｯｸUB" pitchFamily="50" charset="-128"/>
              </a:rPr>
              <a:t>　　　　　　　社会交流に</a:t>
            </a:r>
            <a:r>
              <a:rPr kumimoji="1" lang="ja-JP" altLang="en-US" sz="1200" dirty="0">
                <a:latin typeface="HGP創英角ｺﾞｼｯｸUB" pitchFamily="50" charset="-128"/>
                <a:ea typeface="HGP創英角ｺﾞｼｯｸUB" pitchFamily="50" charset="-128"/>
              </a:rPr>
              <a:t>つながります。</a:t>
            </a:r>
          </a:p>
        </p:txBody>
      </p:sp>
      <p:pic>
        <p:nvPicPr>
          <p:cNvPr id="25" name="図 24" descr="P1060537.JPG"/>
          <p:cNvPicPr>
            <a:picLocks noChangeAspect="1"/>
          </p:cNvPicPr>
          <p:nvPr/>
        </p:nvPicPr>
        <p:blipFill>
          <a:blip r:embed="rId6" cstate="print"/>
          <a:stretch>
            <a:fillRect/>
          </a:stretch>
        </p:blipFill>
        <p:spPr>
          <a:xfrm>
            <a:off x="4653136" y="5652121"/>
            <a:ext cx="1368152" cy="1026115"/>
          </a:xfrm>
          <a:prstGeom prst="round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42984" y="476880"/>
            <a:ext cx="3608680" cy="523220"/>
          </a:xfrm>
          <a:prstGeom prst="rect">
            <a:avLst/>
          </a:prstGeom>
          <a:noFill/>
        </p:spPr>
        <p:txBody>
          <a:bodyPr wrap="none" rtlCol="0">
            <a:spAutoFit/>
          </a:bodyPr>
          <a:lstStyle/>
          <a:p>
            <a:r>
              <a:rPr kumimoji="1" lang="en-US" altLang="ja-JP" sz="2800" dirty="0">
                <a:solidFill>
                  <a:srgbClr val="FF6600"/>
                </a:solidFill>
              </a:rPr>
              <a:t>【</a:t>
            </a:r>
            <a:r>
              <a:rPr kumimoji="1" lang="ja-JP" altLang="en-US" sz="2800" dirty="0">
                <a:solidFill>
                  <a:srgbClr val="FF6600"/>
                </a:solidFill>
              </a:rPr>
              <a:t>通いサービスの特徴</a:t>
            </a:r>
            <a:r>
              <a:rPr kumimoji="1" lang="en-US" altLang="ja-JP" sz="2800" dirty="0">
                <a:solidFill>
                  <a:srgbClr val="FF6600"/>
                </a:solidFill>
              </a:rPr>
              <a:t>】</a:t>
            </a:r>
            <a:endParaRPr kumimoji="1" lang="ja-JP" altLang="en-US" sz="2800" dirty="0">
              <a:solidFill>
                <a:srgbClr val="FF6600"/>
              </a:solidFill>
            </a:endParaRPr>
          </a:p>
        </p:txBody>
      </p:sp>
      <p:sp>
        <p:nvSpPr>
          <p:cNvPr id="4" name="円/楕円 3"/>
          <p:cNvSpPr/>
          <p:nvPr/>
        </p:nvSpPr>
        <p:spPr>
          <a:xfrm>
            <a:off x="1142985" y="4143373"/>
            <a:ext cx="4643470" cy="785819"/>
          </a:xfrm>
          <a:prstGeom prst="ellipse">
            <a:avLst/>
          </a:prstGeom>
          <a:solidFill>
            <a:srgbClr val="FF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HGP創英角ﾎﾟｯﾌﾟ体" pitchFamily="50" charset="-128"/>
                <a:ea typeface="HGP創英角ﾎﾟｯﾌﾟ体" pitchFamily="50" charset="-128"/>
              </a:rPr>
              <a:t>訪問</a:t>
            </a:r>
            <a:r>
              <a:rPr kumimoji="1" lang="ja-JP" altLang="en-US" sz="2800" dirty="0">
                <a:solidFill>
                  <a:schemeClr val="tx1"/>
                </a:solidFill>
                <a:latin typeface="HGP創英角ﾎﾟｯﾌﾟ体" pitchFamily="50" charset="-128"/>
                <a:ea typeface="HGP創英角ﾎﾟｯﾌﾟ体" pitchFamily="50" charset="-128"/>
              </a:rPr>
              <a:t>サービスの内容</a:t>
            </a:r>
          </a:p>
        </p:txBody>
      </p:sp>
      <p:sp>
        <p:nvSpPr>
          <p:cNvPr id="11" name="角丸四角形 10"/>
          <p:cNvSpPr/>
          <p:nvPr/>
        </p:nvSpPr>
        <p:spPr>
          <a:xfrm>
            <a:off x="142854" y="5072067"/>
            <a:ext cx="6572296" cy="378621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550" b="1" dirty="0"/>
          </a:p>
          <a:p>
            <a:r>
              <a:rPr lang="ja-JP" altLang="en-US" sz="1550" dirty="0">
                <a:solidFill>
                  <a:srgbClr val="FF6600"/>
                </a:solidFill>
              </a:rPr>
              <a:t>①安否確認、散歩、オムツ交換、など</a:t>
            </a:r>
            <a:r>
              <a:rPr lang="ja-JP" altLang="en-US" sz="1550" u="sng" dirty="0">
                <a:solidFill>
                  <a:srgbClr val="FF6600"/>
                </a:solidFill>
              </a:rPr>
              <a:t>短時間巡回型のサービス</a:t>
            </a:r>
            <a:r>
              <a:rPr lang="ja-JP" altLang="en-US" sz="1550" dirty="0">
                <a:solidFill>
                  <a:srgbClr val="FF6600"/>
                </a:solidFill>
              </a:rPr>
              <a:t>を中心に</a:t>
            </a:r>
            <a:endParaRPr lang="en-US" altLang="ja-JP" sz="1550" dirty="0">
              <a:solidFill>
                <a:srgbClr val="FF6600"/>
              </a:solidFill>
            </a:endParaRPr>
          </a:p>
          <a:p>
            <a:r>
              <a:rPr lang="ja-JP" altLang="en-US" sz="1550" dirty="0">
                <a:solidFill>
                  <a:srgbClr val="FF6600"/>
                </a:solidFill>
              </a:rPr>
              <a:t>　　必要に応じて対応致します。</a:t>
            </a:r>
            <a:endParaRPr lang="en-US" altLang="ja-JP" sz="1550" dirty="0">
              <a:solidFill>
                <a:srgbClr val="FF6600"/>
              </a:solidFill>
            </a:endParaRPr>
          </a:p>
          <a:p>
            <a:r>
              <a:rPr lang="ja-JP" altLang="en-US" sz="1550" dirty="0">
                <a:solidFill>
                  <a:srgbClr val="FF6600"/>
                </a:solidFill>
              </a:rPr>
              <a:t>②調理についてはご家族、ご利用者の状況に応じてご相談致します。</a:t>
            </a:r>
            <a:endParaRPr lang="en-US" altLang="ja-JP" sz="1550" dirty="0">
              <a:solidFill>
                <a:srgbClr val="FF6600"/>
              </a:solidFill>
            </a:endParaRPr>
          </a:p>
          <a:p>
            <a:r>
              <a:rPr lang="ja-JP" altLang="en-US" sz="1550" dirty="0">
                <a:solidFill>
                  <a:srgbClr val="FF6600"/>
                </a:solidFill>
              </a:rPr>
              <a:t>　（配食サービスやお弁当で対応して頂くこともあります。）</a:t>
            </a:r>
            <a:endParaRPr lang="en-US" altLang="ja-JP" sz="1550" dirty="0">
              <a:solidFill>
                <a:srgbClr val="FF6600"/>
              </a:solidFill>
            </a:endParaRPr>
          </a:p>
          <a:p>
            <a:r>
              <a:rPr lang="ja-JP" altLang="en-US" sz="1550" dirty="0">
                <a:solidFill>
                  <a:srgbClr val="FF6600"/>
                </a:solidFill>
              </a:rPr>
              <a:t>③通院介助は独居の方、ご家族が付き添えない事情がある場合ご相談　　　</a:t>
            </a:r>
            <a:endParaRPr lang="en-US" altLang="ja-JP" sz="1550" dirty="0">
              <a:solidFill>
                <a:srgbClr val="FF6600"/>
              </a:solidFill>
            </a:endParaRPr>
          </a:p>
          <a:p>
            <a:r>
              <a:rPr lang="ja-JP" altLang="en-US" sz="1550" dirty="0">
                <a:solidFill>
                  <a:srgbClr val="FF6600"/>
                </a:solidFill>
              </a:rPr>
              <a:t>　　を承ります。その場合の交通費はご負担して頂きます。</a:t>
            </a:r>
            <a:endParaRPr lang="en-US" altLang="ja-JP" sz="1550" dirty="0">
              <a:solidFill>
                <a:srgbClr val="FF6600"/>
              </a:solidFill>
            </a:endParaRPr>
          </a:p>
          <a:p>
            <a:r>
              <a:rPr lang="ja-JP" altLang="en-US" sz="1550" dirty="0">
                <a:solidFill>
                  <a:srgbClr val="FF6600"/>
                </a:solidFill>
              </a:rPr>
              <a:t>　　（事業所の車が使用できない場合）</a:t>
            </a:r>
            <a:endParaRPr lang="en-US" altLang="ja-JP" sz="1550" dirty="0">
              <a:solidFill>
                <a:srgbClr val="FF6600"/>
              </a:solidFill>
            </a:endParaRPr>
          </a:p>
          <a:p>
            <a:endParaRPr lang="en-US" altLang="ja-JP" sz="1550" dirty="0">
              <a:solidFill>
                <a:srgbClr val="FF6600"/>
              </a:solidFill>
            </a:endParaRPr>
          </a:p>
          <a:p>
            <a:r>
              <a:rPr lang="en-US" altLang="ja-JP" sz="1550" dirty="0">
                <a:solidFill>
                  <a:srgbClr val="FF6600"/>
                </a:solidFill>
              </a:rPr>
              <a:t>※</a:t>
            </a:r>
            <a:r>
              <a:rPr lang="ja-JP" altLang="en-US" sz="1550" dirty="0">
                <a:solidFill>
                  <a:srgbClr val="FF6600"/>
                </a:solidFill>
              </a:rPr>
              <a:t>以下の場合は訪問できない場合がございます。</a:t>
            </a:r>
            <a:endParaRPr lang="en-US" altLang="ja-JP" sz="1550" dirty="0">
              <a:solidFill>
                <a:srgbClr val="FF6600"/>
              </a:solidFill>
            </a:endParaRPr>
          </a:p>
          <a:p>
            <a:r>
              <a:rPr lang="ja-JP" altLang="en-US" sz="1550" dirty="0">
                <a:solidFill>
                  <a:srgbClr val="FF6600"/>
                </a:solidFill>
              </a:rPr>
              <a:t>　◎あらかじめケアプランに組まれていない、夜間及び深夜早朝の訪問。</a:t>
            </a:r>
            <a:endParaRPr lang="en-US" altLang="ja-JP" sz="1550" dirty="0">
              <a:solidFill>
                <a:srgbClr val="FF6600"/>
              </a:solidFill>
            </a:endParaRPr>
          </a:p>
          <a:p>
            <a:r>
              <a:rPr lang="ja-JP" altLang="en-US" sz="1550" dirty="0">
                <a:solidFill>
                  <a:srgbClr val="FF6600"/>
                </a:solidFill>
              </a:rPr>
              <a:t>　◎依頼した内容が、ご自分達で出来ると客観的に判断できる場合。</a:t>
            </a:r>
            <a:endParaRPr lang="en-US" altLang="ja-JP" sz="1550" dirty="0">
              <a:solidFill>
                <a:srgbClr val="FF6600"/>
              </a:solidFill>
            </a:endParaRPr>
          </a:p>
          <a:p>
            <a:r>
              <a:rPr lang="ja-JP" altLang="en-US" sz="1550" dirty="0">
                <a:solidFill>
                  <a:srgbClr val="FF6600"/>
                </a:solidFill>
              </a:rPr>
              <a:t>　◎夜間又は早朝等で、訪問スタッフの手配が困難な場合。</a:t>
            </a:r>
            <a:endParaRPr lang="en-US" altLang="ja-JP" sz="1550" dirty="0">
              <a:solidFill>
                <a:srgbClr val="FF6600"/>
              </a:solidFill>
            </a:endParaRPr>
          </a:p>
          <a:p>
            <a:r>
              <a:rPr lang="ja-JP" altLang="en-US" sz="1550" dirty="0">
                <a:solidFill>
                  <a:srgbClr val="FF6600"/>
                </a:solidFill>
              </a:rPr>
              <a:t>　◎地震、風水害等でスタッフが訪問困難な場合。</a:t>
            </a:r>
          </a:p>
          <a:p>
            <a:pPr algn="ctr"/>
            <a:endParaRPr kumimoji="1" lang="ja-JP" altLang="en-US" dirty="0"/>
          </a:p>
        </p:txBody>
      </p:sp>
      <p:pic>
        <p:nvPicPr>
          <p:cNvPr id="6158" name="Picture 14" descr="http://www.wanpug.com/illust/illust1892.png"/>
          <p:cNvPicPr>
            <a:picLocks noChangeAspect="1" noChangeArrowheads="1"/>
          </p:cNvPicPr>
          <p:nvPr/>
        </p:nvPicPr>
        <p:blipFill>
          <a:blip r:embed="rId2" cstate="print"/>
          <a:srcRect/>
          <a:stretch>
            <a:fillRect/>
          </a:stretch>
        </p:blipFill>
        <p:spPr bwMode="auto">
          <a:xfrm>
            <a:off x="4786324" y="35496"/>
            <a:ext cx="1953343" cy="1928795"/>
          </a:xfrm>
          <a:prstGeom prst="rect">
            <a:avLst/>
          </a:prstGeom>
          <a:noFill/>
        </p:spPr>
      </p:pic>
      <p:sp>
        <p:nvSpPr>
          <p:cNvPr id="10" name="角丸四角形 9"/>
          <p:cNvSpPr/>
          <p:nvPr/>
        </p:nvSpPr>
        <p:spPr>
          <a:xfrm>
            <a:off x="142854" y="1214415"/>
            <a:ext cx="6572296" cy="2286016"/>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500" b="1" dirty="0">
                <a:solidFill>
                  <a:srgbClr val="0070C0"/>
                </a:solidFill>
              </a:rPr>
              <a:t>①</a:t>
            </a:r>
            <a:r>
              <a:rPr lang="ja-JP" altLang="en-US" sz="1500" b="1" u="sng" dirty="0">
                <a:solidFill>
                  <a:srgbClr val="0070C0"/>
                </a:solidFill>
              </a:rPr>
              <a:t>通いサービスが全体の基本</a:t>
            </a:r>
            <a:r>
              <a:rPr lang="ja-JP" altLang="en-US" sz="1500" b="1" dirty="0">
                <a:solidFill>
                  <a:srgbClr val="0070C0"/>
                </a:solidFill>
              </a:rPr>
              <a:t>です。必要に応じて泊まりと訪問を</a:t>
            </a:r>
          </a:p>
          <a:p>
            <a:r>
              <a:rPr lang="ja-JP" altLang="en-US" sz="1500" b="1" dirty="0">
                <a:solidFill>
                  <a:srgbClr val="0070C0"/>
                </a:solidFill>
              </a:rPr>
              <a:t>　　組み合わせることができます。</a:t>
            </a:r>
            <a:endParaRPr lang="en-US" altLang="ja-JP" sz="1500" b="1" dirty="0">
              <a:solidFill>
                <a:srgbClr val="0070C0"/>
              </a:solidFill>
            </a:endParaRPr>
          </a:p>
          <a:p>
            <a:r>
              <a:rPr lang="ja-JP" altLang="en-US" sz="1500" b="1" dirty="0">
                <a:solidFill>
                  <a:srgbClr val="0070C0"/>
                </a:solidFill>
              </a:rPr>
              <a:t>　　（通いのみご利用の方もいらっしゃいます）</a:t>
            </a:r>
            <a:endParaRPr lang="en-US" altLang="ja-JP" sz="1500" b="1" dirty="0">
              <a:solidFill>
                <a:srgbClr val="0070C0"/>
              </a:solidFill>
            </a:endParaRPr>
          </a:p>
          <a:p>
            <a:r>
              <a:rPr lang="ja-JP" altLang="en-US" sz="1500" b="1" dirty="0">
                <a:solidFill>
                  <a:srgbClr val="0070C0"/>
                </a:solidFill>
              </a:rPr>
              <a:t>②</a:t>
            </a:r>
            <a:r>
              <a:rPr lang="ja-JP" altLang="en-US" sz="1500" b="1" u="sng" dirty="0">
                <a:solidFill>
                  <a:srgbClr val="0070C0"/>
                </a:solidFill>
              </a:rPr>
              <a:t>朝夕のサービス延長は</a:t>
            </a:r>
            <a:r>
              <a:rPr lang="ja-JP" altLang="en-US" sz="1500" b="1" dirty="0">
                <a:solidFill>
                  <a:srgbClr val="0070C0"/>
                </a:solidFill>
              </a:rPr>
              <a:t>ご利用者、ご家族のご相談に応じます。</a:t>
            </a:r>
            <a:endParaRPr lang="en-US" altLang="ja-JP" sz="1500" b="1" dirty="0">
              <a:solidFill>
                <a:srgbClr val="0070C0"/>
              </a:solidFill>
            </a:endParaRPr>
          </a:p>
          <a:p>
            <a:r>
              <a:rPr lang="ja-JP" altLang="en-US" sz="1500" b="1" dirty="0">
                <a:solidFill>
                  <a:srgbClr val="0070C0"/>
                </a:solidFill>
              </a:rPr>
              <a:t>　　</a:t>
            </a:r>
            <a:r>
              <a:rPr lang="en-US" altLang="ja-JP" sz="1500" b="1" dirty="0">
                <a:solidFill>
                  <a:srgbClr val="0070C0"/>
                </a:solidFill>
              </a:rPr>
              <a:t>※</a:t>
            </a:r>
            <a:r>
              <a:rPr lang="ja-JP" altLang="en-US" sz="1500" b="1" dirty="0">
                <a:solidFill>
                  <a:srgbClr val="0070C0"/>
                </a:solidFill>
              </a:rPr>
              <a:t>時間内での</a:t>
            </a:r>
            <a:r>
              <a:rPr lang="ja-JP" altLang="en-US" sz="1500" b="1" u="sng" dirty="0">
                <a:solidFill>
                  <a:srgbClr val="0070C0"/>
                </a:solidFill>
              </a:rPr>
              <a:t>短時間利用もできます。</a:t>
            </a:r>
            <a:endParaRPr lang="en-US" altLang="ja-JP" sz="1500" b="1" u="sng" dirty="0">
              <a:solidFill>
                <a:srgbClr val="0070C0"/>
              </a:solidFill>
            </a:endParaRPr>
          </a:p>
          <a:p>
            <a:r>
              <a:rPr lang="ja-JP" altLang="en-US" sz="1500" b="1" dirty="0">
                <a:solidFill>
                  <a:srgbClr val="0070C0"/>
                </a:solidFill>
              </a:rPr>
              <a:t>　　例）入浴をし、昼食をとったら帰る。</a:t>
            </a:r>
            <a:endParaRPr lang="en-US" altLang="ja-JP" sz="1500" b="1" dirty="0">
              <a:solidFill>
                <a:srgbClr val="0070C0"/>
              </a:solidFill>
            </a:endParaRPr>
          </a:p>
          <a:p>
            <a:r>
              <a:rPr lang="ja-JP" altLang="en-US" sz="1500" b="1" dirty="0">
                <a:solidFill>
                  <a:srgbClr val="0070C0"/>
                </a:solidFill>
              </a:rPr>
              <a:t>　　例２）１１時頃来て、昼食をとり夕方皆さんと一緒に帰る。</a:t>
            </a:r>
            <a:endParaRPr lang="en-US" altLang="ja-JP" sz="1500" b="1" dirty="0">
              <a:solidFill>
                <a:srgbClr val="0070C0"/>
              </a:solidFill>
            </a:endParaRPr>
          </a:p>
          <a:p>
            <a:r>
              <a:rPr lang="en-US" altLang="ja-JP" sz="1500" b="1" dirty="0">
                <a:solidFill>
                  <a:srgbClr val="0070C0"/>
                </a:solidFill>
              </a:rPr>
              <a:t>※</a:t>
            </a:r>
            <a:r>
              <a:rPr lang="ja-JP" altLang="en-US" sz="1500" b="1" dirty="0">
                <a:solidFill>
                  <a:srgbClr val="0070C0"/>
                </a:solidFill>
              </a:rPr>
              <a:t>ミモザでの</a:t>
            </a:r>
            <a:r>
              <a:rPr lang="ja-JP" altLang="en-US" sz="1500" b="1" u="sng" dirty="0">
                <a:solidFill>
                  <a:srgbClr val="0070C0"/>
                </a:solidFill>
              </a:rPr>
              <a:t>送迎ができない場合があります。</a:t>
            </a:r>
            <a:r>
              <a:rPr lang="ja-JP" altLang="en-US" sz="1500" b="1" dirty="0">
                <a:solidFill>
                  <a:srgbClr val="0070C0"/>
                </a:solidFill>
              </a:rPr>
              <a:t>（時間外・距離など）</a:t>
            </a:r>
            <a:endParaRPr lang="en-US" altLang="ja-JP" sz="1500" b="1" dirty="0">
              <a:solidFill>
                <a:srgbClr val="0070C0"/>
              </a:solidFill>
            </a:endParaRPr>
          </a:p>
          <a:p>
            <a:r>
              <a:rPr lang="ja-JP" altLang="en-US" sz="1500" b="1" dirty="0">
                <a:solidFill>
                  <a:srgbClr val="0070C0"/>
                </a:solidFill>
              </a:rPr>
              <a:t>　　</a:t>
            </a:r>
            <a:r>
              <a:rPr lang="ja-JP" altLang="en-US" sz="1500" b="1" u="sng" dirty="0">
                <a:solidFill>
                  <a:srgbClr val="0070C0"/>
                </a:solidFill>
              </a:rPr>
              <a:t>なるべくご家族等による送迎</a:t>
            </a:r>
            <a:r>
              <a:rPr lang="ja-JP" altLang="en-US" sz="1500" b="1" dirty="0">
                <a:solidFill>
                  <a:srgbClr val="0070C0"/>
                </a:solidFill>
              </a:rPr>
              <a:t>をお願いしております。</a:t>
            </a:r>
            <a:endParaRPr kumimoji="1" lang="ja-JP" altLang="en-US" sz="1500" dirty="0">
              <a:solidFill>
                <a:srgbClr val="0070C0"/>
              </a:solidFill>
            </a:endParaRPr>
          </a:p>
        </p:txBody>
      </p:sp>
      <p:pic>
        <p:nvPicPr>
          <p:cNvPr id="6146" name="Picture 2" descr="http://www.wanpug.com/illust/illust3775.png"/>
          <p:cNvPicPr>
            <a:picLocks noChangeAspect="1" noChangeArrowheads="1"/>
          </p:cNvPicPr>
          <p:nvPr/>
        </p:nvPicPr>
        <p:blipFill>
          <a:blip r:embed="rId3" cstate="print"/>
          <a:srcRect/>
          <a:stretch>
            <a:fillRect/>
          </a:stretch>
        </p:blipFill>
        <p:spPr bwMode="auto">
          <a:xfrm>
            <a:off x="314370" y="3143243"/>
            <a:ext cx="6257902" cy="85725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円/楕円 1"/>
          <p:cNvSpPr/>
          <p:nvPr/>
        </p:nvSpPr>
        <p:spPr>
          <a:xfrm>
            <a:off x="928672" y="55457"/>
            <a:ext cx="5000660" cy="700119"/>
          </a:xfrm>
          <a:prstGeom prst="ellipse">
            <a:avLst/>
          </a:prstGeom>
          <a:solidFill>
            <a:srgbClr val="CCFF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HGP創英角ﾎﾟｯﾌﾟ体" pitchFamily="50" charset="-128"/>
                <a:ea typeface="HGP創英角ﾎﾟｯﾌﾟ体" pitchFamily="50" charset="-128"/>
              </a:rPr>
              <a:t>泊まり</a:t>
            </a:r>
            <a:r>
              <a:rPr kumimoji="1" lang="ja-JP" altLang="en-US" sz="2800" dirty="0">
                <a:solidFill>
                  <a:schemeClr val="tx1"/>
                </a:solidFill>
                <a:latin typeface="HGP創英角ﾎﾟｯﾌﾟ体" pitchFamily="50" charset="-128"/>
                <a:ea typeface="HGP創英角ﾎﾟｯﾌﾟ体" pitchFamily="50" charset="-128"/>
              </a:rPr>
              <a:t>サービスの内容</a:t>
            </a:r>
          </a:p>
        </p:txBody>
      </p:sp>
      <p:graphicFrame>
        <p:nvGraphicFramePr>
          <p:cNvPr id="3" name="表 2"/>
          <p:cNvGraphicFramePr>
            <a:graphicFrameLocks noGrp="1"/>
          </p:cNvGraphicFramePr>
          <p:nvPr/>
        </p:nvGraphicFramePr>
        <p:xfrm>
          <a:off x="714356" y="859552"/>
          <a:ext cx="5522955" cy="2560320"/>
        </p:xfrm>
        <a:graphic>
          <a:graphicData uri="http://schemas.openxmlformats.org/drawingml/2006/table">
            <a:tbl>
              <a:tblPr firstRow="1" bandRow="1">
                <a:tableStyleId>{F5AB1C69-6EDB-4FF4-983F-18BD219EF322}</a:tableStyleId>
              </a:tblPr>
              <a:tblGrid>
                <a:gridCol w="5522955">
                  <a:extLst>
                    <a:ext uri="{9D8B030D-6E8A-4147-A177-3AD203B41FA5}">
                      <a16:colId xmlns:a16="http://schemas.microsoft.com/office/drawing/2014/main" val="20000"/>
                    </a:ext>
                  </a:extLst>
                </a:gridCol>
              </a:tblGrid>
              <a:tr h="302400">
                <a:tc>
                  <a:txBody>
                    <a:bodyPr/>
                    <a:lstStyle/>
                    <a:p>
                      <a:pPr algn="ctr"/>
                      <a:r>
                        <a:rPr kumimoji="1" lang="ja-JP" altLang="en-US" sz="1500" dirty="0"/>
                        <a:t>～通常の過ごし方～</a:t>
                      </a:r>
                      <a:endParaRPr kumimoji="1" lang="ja-JP" altLang="en-US" sz="1500" dirty="0">
                        <a:solidFill>
                          <a:schemeClr val="tx1"/>
                        </a:solidFill>
                        <a:latin typeface="HGP創英角ｺﾞｼｯｸUB" pitchFamily="50" charset="-128"/>
                        <a:ea typeface="HGP創英角ｺﾞｼｯｸUB" pitchFamily="50" charset="-128"/>
                      </a:endParaRPr>
                    </a:p>
                  </a:txBody>
                  <a:tcPr/>
                </a:tc>
                <a:extLst>
                  <a:ext uri="{0D108BD9-81ED-4DB2-BD59-A6C34878D82A}">
                    <a16:rowId xmlns:a16="http://schemas.microsoft.com/office/drawing/2014/main" val="10000"/>
                  </a:ext>
                </a:extLst>
              </a:tr>
              <a:tr h="302400">
                <a:tc>
                  <a:txBody>
                    <a:bodyPr/>
                    <a:lstStyle/>
                    <a:p>
                      <a:r>
                        <a:rPr kumimoji="1" lang="ja-JP" altLang="en-US" sz="1500" dirty="0">
                          <a:latin typeface="HGP創英角ﾎﾟｯﾌﾟ体" pitchFamily="50" charset="-128"/>
                          <a:ea typeface="HGP創英角ﾎﾟｯﾌﾟ体" pitchFamily="50" charset="-128"/>
                        </a:rPr>
                        <a:t>　　</a:t>
                      </a:r>
                      <a:r>
                        <a:rPr kumimoji="1" lang="en-US" altLang="ja-JP" sz="1500" dirty="0">
                          <a:latin typeface="HGP創英角ﾎﾟｯﾌﾟ体" pitchFamily="50" charset="-128"/>
                          <a:ea typeface="HGP創英角ﾎﾟｯﾌﾟ体" pitchFamily="50" charset="-128"/>
                        </a:rPr>
                        <a:t>18:00</a:t>
                      </a:r>
                      <a:r>
                        <a:rPr kumimoji="1" lang="ja-JP" altLang="en-US" sz="1500" dirty="0">
                          <a:latin typeface="HGP創英角ﾎﾟｯﾌﾟ体" pitchFamily="50" charset="-128"/>
                          <a:ea typeface="HGP創英角ﾎﾟｯﾌﾟ体" pitchFamily="50" charset="-128"/>
                        </a:rPr>
                        <a:t>～　　　　　　　</a:t>
                      </a:r>
                      <a:r>
                        <a:rPr kumimoji="1" lang="ja-JP" altLang="en-US" sz="1500" baseline="0" dirty="0">
                          <a:latin typeface="HGP創英角ﾎﾟｯﾌﾟ体" pitchFamily="50" charset="-128"/>
                          <a:ea typeface="HGP創英角ﾎﾟｯﾌﾟ体" pitchFamily="50" charset="-128"/>
                        </a:rPr>
                        <a:t> 夕食（夕薬・ナイトケア）</a:t>
                      </a:r>
                      <a:endParaRPr kumimoji="1" lang="en-US" altLang="ja-JP" sz="1500" baseline="0" dirty="0">
                        <a:latin typeface="HGP創英角ﾎﾟｯﾌﾟ体" pitchFamily="50" charset="-128"/>
                        <a:ea typeface="HGP創英角ﾎﾟｯﾌﾟ体" pitchFamily="50" charset="-128"/>
                      </a:endParaRPr>
                    </a:p>
                  </a:txBody>
                  <a:tcPr/>
                </a:tc>
                <a:extLst>
                  <a:ext uri="{0D108BD9-81ED-4DB2-BD59-A6C34878D82A}">
                    <a16:rowId xmlns:a16="http://schemas.microsoft.com/office/drawing/2014/main" val="10001"/>
                  </a:ext>
                </a:extLst>
              </a:tr>
              <a:tr h="302400">
                <a:tc>
                  <a:txBody>
                    <a:bodyPr/>
                    <a:lstStyle/>
                    <a:p>
                      <a:r>
                        <a:rPr kumimoji="1" lang="ja-JP" altLang="en-US" sz="1500" dirty="0">
                          <a:latin typeface="HGP創英角ﾎﾟｯﾌﾟ体" pitchFamily="50" charset="-128"/>
                          <a:ea typeface="HGP創英角ﾎﾟｯﾌﾟ体" pitchFamily="50" charset="-128"/>
                        </a:rPr>
                        <a:t>　　　　　　　　　　　　　　　　　　　自由時間</a:t>
                      </a:r>
                    </a:p>
                  </a:txBody>
                  <a:tcPr/>
                </a:tc>
                <a:extLst>
                  <a:ext uri="{0D108BD9-81ED-4DB2-BD59-A6C34878D82A}">
                    <a16:rowId xmlns:a16="http://schemas.microsoft.com/office/drawing/2014/main" val="10002"/>
                  </a:ext>
                </a:extLst>
              </a:tr>
              <a:tr h="30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ﾎﾟｯﾌﾟ体" pitchFamily="50" charset="-128"/>
                          <a:ea typeface="HGP創英角ﾎﾟｯﾌﾟ体" pitchFamily="50" charset="-128"/>
                        </a:rPr>
                        <a:t>　　　　　　　　　　フロア・居室にて自由にお過ごしいただきます</a:t>
                      </a:r>
                    </a:p>
                  </a:txBody>
                  <a:tcPr/>
                </a:tc>
                <a:extLst>
                  <a:ext uri="{0D108BD9-81ED-4DB2-BD59-A6C34878D82A}">
                    <a16:rowId xmlns:a16="http://schemas.microsoft.com/office/drawing/2014/main" val="10003"/>
                  </a:ext>
                </a:extLst>
              </a:tr>
              <a:tr h="30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ﾎﾟｯﾌﾟ体" pitchFamily="50" charset="-128"/>
                          <a:ea typeface="HGP創英角ﾎﾟｯﾌﾟ体" pitchFamily="50" charset="-128"/>
                        </a:rPr>
                        <a:t>　　</a:t>
                      </a:r>
                      <a:r>
                        <a:rPr kumimoji="1" lang="en-US" altLang="ja-JP" sz="1500" dirty="0">
                          <a:latin typeface="HGP創英角ﾎﾟｯﾌﾟ体" pitchFamily="50" charset="-128"/>
                          <a:ea typeface="HGP創英角ﾎﾟｯﾌﾟ体" pitchFamily="50" charset="-128"/>
                        </a:rPr>
                        <a:t>21</a:t>
                      </a:r>
                      <a:r>
                        <a:rPr kumimoji="1" lang="ja-JP" altLang="en-US" sz="1500" dirty="0">
                          <a:latin typeface="HGP創英角ﾎﾟｯﾌﾟ体" pitchFamily="50" charset="-128"/>
                          <a:ea typeface="HGP創英角ﾎﾟｯﾌﾟ体" pitchFamily="50" charset="-128"/>
                        </a:rPr>
                        <a:t>：</a:t>
                      </a:r>
                      <a:r>
                        <a:rPr kumimoji="1" lang="en-US" altLang="ja-JP" sz="1500" dirty="0">
                          <a:latin typeface="HGP創英角ﾎﾟｯﾌﾟ体" pitchFamily="50" charset="-128"/>
                          <a:ea typeface="HGP創英角ﾎﾟｯﾌﾟ体" pitchFamily="50" charset="-128"/>
                        </a:rPr>
                        <a:t>00</a:t>
                      </a:r>
                      <a:r>
                        <a:rPr kumimoji="1" lang="ja-JP" altLang="en-US" sz="1500" dirty="0">
                          <a:latin typeface="HGP創英角ﾎﾟｯﾌﾟ体" pitchFamily="50" charset="-128"/>
                          <a:ea typeface="HGP創英角ﾎﾟｯﾌﾟ体" pitchFamily="50" charset="-128"/>
                        </a:rPr>
                        <a:t>～　　　　　　　　　　消灯（フロア）</a:t>
                      </a:r>
                      <a:endParaRPr kumimoji="1" lang="en-US" altLang="ja-JP" sz="1500" dirty="0">
                        <a:latin typeface="HGP創英角ﾎﾟｯﾌﾟ体" pitchFamily="50" charset="-128"/>
                        <a:ea typeface="HGP創英角ﾎﾟｯﾌﾟ体" pitchFamily="50" charset="-128"/>
                      </a:endParaRPr>
                    </a:p>
                  </a:txBody>
                  <a:tcPr/>
                </a:tc>
                <a:extLst>
                  <a:ext uri="{0D108BD9-81ED-4DB2-BD59-A6C34878D82A}">
                    <a16:rowId xmlns:a16="http://schemas.microsoft.com/office/drawing/2014/main" val="10004"/>
                  </a:ext>
                </a:extLst>
              </a:tr>
              <a:tr h="30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ﾎﾟｯﾌﾟ体" pitchFamily="50" charset="-128"/>
                          <a:ea typeface="HGP創英角ﾎﾟｯﾌﾟ体" pitchFamily="50" charset="-128"/>
                        </a:rPr>
                        <a:t>　　</a:t>
                      </a:r>
                    </a:p>
                  </a:txBody>
                  <a:tcPr/>
                </a:tc>
                <a:extLst>
                  <a:ext uri="{0D108BD9-81ED-4DB2-BD59-A6C34878D82A}">
                    <a16:rowId xmlns:a16="http://schemas.microsoft.com/office/drawing/2014/main" val="10005"/>
                  </a:ext>
                </a:extLst>
              </a:tr>
              <a:tr h="30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ﾎﾟｯﾌﾟ体" pitchFamily="50" charset="-128"/>
                          <a:ea typeface="HGP創英角ﾎﾟｯﾌﾟ体" pitchFamily="50" charset="-128"/>
                        </a:rPr>
                        <a:t>　　</a:t>
                      </a:r>
                      <a:r>
                        <a:rPr kumimoji="1" lang="en-US" altLang="ja-JP" sz="1500" dirty="0">
                          <a:latin typeface="HGP創英角ﾎﾟｯﾌﾟ体" pitchFamily="50" charset="-128"/>
                          <a:ea typeface="HGP創英角ﾎﾟｯﾌﾟ体" pitchFamily="50" charset="-128"/>
                        </a:rPr>
                        <a:t>6</a:t>
                      </a:r>
                      <a:r>
                        <a:rPr kumimoji="1" lang="ja-JP" altLang="en-US" sz="1500" dirty="0">
                          <a:latin typeface="HGP創英角ﾎﾟｯﾌﾟ体" pitchFamily="50" charset="-128"/>
                          <a:ea typeface="HGP創英角ﾎﾟｯﾌﾟ体" pitchFamily="50" charset="-128"/>
                        </a:rPr>
                        <a:t>：</a:t>
                      </a:r>
                      <a:r>
                        <a:rPr kumimoji="1" lang="en-US" altLang="ja-JP" sz="1500" dirty="0">
                          <a:latin typeface="HGP創英角ﾎﾟｯﾌﾟ体" pitchFamily="50" charset="-128"/>
                          <a:ea typeface="HGP創英角ﾎﾟｯﾌﾟ体" pitchFamily="50" charset="-128"/>
                        </a:rPr>
                        <a:t>00</a:t>
                      </a:r>
                      <a:r>
                        <a:rPr kumimoji="1" lang="ja-JP" altLang="en-US" sz="1500" dirty="0">
                          <a:latin typeface="HGP創英角ﾎﾟｯﾌﾟ体" pitchFamily="50" charset="-128"/>
                          <a:ea typeface="HGP創英角ﾎﾟｯﾌﾟ体" pitchFamily="50" charset="-128"/>
                        </a:rPr>
                        <a:t>～　　　　　　　　起床（更衣・モーニングケア）</a:t>
                      </a:r>
                      <a:endParaRPr kumimoji="1" lang="en-US" altLang="ja-JP" sz="1500" dirty="0">
                        <a:latin typeface="HGP創英角ﾎﾟｯﾌﾟ体" pitchFamily="50" charset="-128"/>
                        <a:ea typeface="HGP創英角ﾎﾟｯﾌﾟ体" pitchFamily="50" charset="-128"/>
                      </a:endParaRPr>
                    </a:p>
                  </a:txBody>
                  <a:tcPr/>
                </a:tc>
                <a:extLst>
                  <a:ext uri="{0D108BD9-81ED-4DB2-BD59-A6C34878D82A}">
                    <a16:rowId xmlns:a16="http://schemas.microsoft.com/office/drawing/2014/main" val="10006"/>
                  </a:ext>
                </a:extLst>
              </a:tr>
              <a:tr h="30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HGP創英角ﾎﾟｯﾌﾟ体" pitchFamily="50" charset="-128"/>
                          <a:ea typeface="HGP創英角ﾎﾟｯﾌﾟ体" pitchFamily="50" charset="-128"/>
                        </a:rPr>
                        <a:t>　　</a:t>
                      </a:r>
                      <a:r>
                        <a:rPr kumimoji="1" lang="en-US" altLang="ja-JP" sz="1500" dirty="0">
                          <a:latin typeface="HGP創英角ﾎﾟｯﾌﾟ体" pitchFamily="50" charset="-128"/>
                          <a:ea typeface="HGP創英角ﾎﾟｯﾌﾟ体" pitchFamily="50" charset="-128"/>
                        </a:rPr>
                        <a:t>7</a:t>
                      </a:r>
                      <a:r>
                        <a:rPr kumimoji="1" lang="ja-JP" altLang="en-US" sz="1500" dirty="0">
                          <a:latin typeface="HGP創英角ﾎﾟｯﾌﾟ体" pitchFamily="50" charset="-128"/>
                          <a:ea typeface="HGP創英角ﾎﾟｯﾌﾟ体" pitchFamily="50" charset="-128"/>
                        </a:rPr>
                        <a:t>：</a:t>
                      </a:r>
                      <a:r>
                        <a:rPr kumimoji="1" lang="en-US" altLang="ja-JP" sz="1500" dirty="0">
                          <a:latin typeface="HGP創英角ﾎﾟｯﾌﾟ体" pitchFamily="50" charset="-128"/>
                          <a:ea typeface="HGP創英角ﾎﾟｯﾌﾟ体" pitchFamily="50" charset="-128"/>
                        </a:rPr>
                        <a:t>00</a:t>
                      </a:r>
                      <a:r>
                        <a:rPr kumimoji="1" lang="ja-JP" altLang="en-US" sz="1500" dirty="0">
                          <a:latin typeface="HGP創英角ﾎﾟｯﾌﾟ体" pitchFamily="50" charset="-128"/>
                          <a:ea typeface="HGP創英角ﾎﾟｯﾌﾟ体" pitchFamily="50" charset="-128"/>
                        </a:rPr>
                        <a:t>～　　　　　　　　朝食（服薬・口腔ケア他）</a:t>
                      </a:r>
                      <a:endParaRPr kumimoji="1" lang="en-US" altLang="ja-JP" sz="1500" dirty="0">
                        <a:latin typeface="HGP創英角ﾎﾟｯﾌﾟ体" pitchFamily="50" charset="-128"/>
                        <a:ea typeface="HGP創英角ﾎﾟｯﾌﾟ体" pitchFamily="50" charset="-128"/>
                      </a:endParaRPr>
                    </a:p>
                  </a:txBody>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1428738" y="4214811"/>
            <a:ext cx="184731" cy="369332"/>
          </a:xfrm>
          <a:prstGeom prst="rect">
            <a:avLst/>
          </a:prstGeom>
          <a:noFill/>
        </p:spPr>
        <p:txBody>
          <a:bodyPr wrap="none" rtlCol="0">
            <a:spAutoFit/>
          </a:bodyPr>
          <a:lstStyle/>
          <a:p>
            <a:endParaRPr kumimoji="1" lang="ja-JP" altLang="en-US"/>
          </a:p>
        </p:txBody>
      </p:sp>
      <p:pic>
        <p:nvPicPr>
          <p:cNvPr id="5" name="Picture 3"/>
          <p:cNvPicPr>
            <a:picLocks noChangeAspect="1" noChangeArrowheads="1"/>
          </p:cNvPicPr>
          <p:nvPr/>
        </p:nvPicPr>
        <p:blipFill>
          <a:blip r:embed="rId3" cstate="print"/>
          <a:stretch>
            <a:fillRect/>
          </a:stretch>
        </p:blipFill>
        <p:spPr bwMode="auto">
          <a:xfrm>
            <a:off x="1214422" y="6429391"/>
            <a:ext cx="4572032" cy="2533231"/>
          </a:xfrm>
          <a:prstGeom prst="rect">
            <a:avLst/>
          </a:prstGeom>
          <a:noFill/>
          <a:ln w="9525">
            <a:noFill/>
            <a:miter lim="800000"/>
            <a:headEnd/>
            <a:tailEnd/>
          </a:ln>
          <a:effectLst/>
        </p:spPr>
      </p:pic>
      <p:sp>
        <p:nvSpPr>
          <p:cNvPr id="6" name="テキスト ボックス 5"/>
          <p:cNvSpPr txBox="1"/>
          <p:nvPr/>
        </p:nvSpPr>
        <p:spPr>
          <a:xfrm>
            <a:off x="4000504" y="8572528"/>
            <a:ext cx="1651414" cy="369332"/>
          </a:xfrm>
          <a:prstGeom prst="rect">
            <a:avLst/>
          </a:prstGeom>
          <a:noFill/>
        </p:spPr>
        <p:txBody>
          <a:bodyPr wrap="none" rtlCol="0">
            <a:spAutoFit/>
          </a:bodyPr>
          <a:lstStyle/>
          <a:p>
            <a:r>
              <a:rPr kumimoji="1" lang="ja-JP" altLang="en-US" dirty="0">
                <a:solidFill>
                  <a:schemeClr val="bg1"/>
                </a:solidFill>
              </a:rPr>
              <a:t>（居室イメージ）</a:t>
            </a:r>
          </a:p>
        </p:txBody>
      </p:sp>
      <p:sp>
        <p:nvSpPr>
          <p:cNvPr id="10" name="テキスト ボックス 9"/>
          <p:cNvSpPr txBox="1"/>
          <p:nvPr/>
        </p:nvSpPr>
        <p:spPr>
          <a:xfrm>
            <a:off x="2214554" y="3428992"/>
            <a:ext cx="2465740" cy="369332"/>
          </a:xfrm>
          <a:prstGeom prst="rect">
            <a:avLst/>
          </a:prstGeom>
          <a:noFill/>
        </p:spPr>
        <p:txBody>
          <a:bodyPr wrap="none" rtlCol="0">
            <a:spAutoFit/>
          </a:bodyPr>
          <a:lstStyle/>
          <a:p>
            <a:r>
              <a:rPr kumimoji="1" lang="en-US" altLang="ja-JP" dirty="0">
                <a:latin typeface="HGP創英角ｺﾞｼｯｸUB" pitchFamily="50" charset="-128"/>
                <a:ea typeface="HGP創英角ｺﾞｼｯｸUB" pitchFamily="50" charset="-128"/>
              </a:rPr>
              <a:t>【</a:t>
            </a:r>
            <a:r>
              <a:rPr kumimoji="1" lang="ja-JP" altLang="en-US" dirty="0">
                <a:latin typeface="HGP創英角ｺﾞｼｯｸUB" pitchFamily="50" charset="-128"/>
                <a:ea typeface="HGP創英角ｺﾞｼｯｸUB" pitchFamily="50" charset="-128"/>
              </a:rPr>
              <a:t>泊まりサービスの特徴</a:t>
            </a:r>
            <a:r>
              <a:rPr kumimoji="1" lang="en-US" altLang="ja-JP" dirty="0">
                <a:latin typeface="HGP創英角ｺﾞｼｯｸUB" pitchFamily="50" charset="-128"/>
                <a:ea typeface="HGP創英角ｺﾞｼｯｸUB" pitchFamily="50" charset="-128"/>
              </a:rPr>
              <a:t>】</a:t>
            </a:r>
            <a:endParaRPr kumimoji="1" lang="ja-JP" altLang="en-US" dirty="0">
              <a:latin typeface="HGP創英角ｺﾞｼｯｸUB" pitchFamily="50" charset="-128"/>
              <a:ea typeface="HGP創英角ｺﾞｼｯｸUB" pitchFamily="50" charset="-128"/>
            </a:endParaRPr>
          </a:p>
        </p:txBody>
      </p:sp>
      <p:sp>
        <p:nvSpPr>
          <p:cNvPr id="11" name="テキスト ボックス 10"/>
          <p:cNvSpPr txBox="1"/>
          <p:nvPr/>
        </p:nvSpPr>
        <p:spPr>
          <a:xfrm>
            <a:off x="142853" y="3786185"/>
            <a:ext cx="6643734" cy="2554545"/>
          </a:xfrm>
          <a:prstGeom prst="rect">
            <a:avLst/>
          </a:prstGeom>
          <a:solidFill>
            <a:schemeClr val="bg1"/>
          </a:solidFill>
          <a:ln w="28575">
            <a:solidFill>
              <a:srgbClr val="92D050"/>
            </a:solidFill>
            <a:prstDash val="solid"/>
          </a:ln>
        </p:spPr>
        <p:txBody>
          <a:bodyPr wrap="square" rtlCol="0">
            <a:spAutoFit/>
          </a:bodyPr>
          <a:lstStyle/>
          <a:p>
            <a:r>
              <a:rPr kumimoji="1" lang="ja-JP" altLang="en-US" sz="1600" b="1" dirty="0">
                <a:solidFill>
                  <a:srgbClr val="00B050"/>
                </a:solidFill>
              </a:rPr>
              <a:t>①</a:t>
            </a:r>
            <a:r>
              <a:rPr kumimoji="1" lang="ja-JP" altLang="en-US" sz="1600" b="1" u="sng" dirty="0">
                <a:solidFill>
                  <a:srgbClr val="00B050"/>
                </a:solidFill>
              </a:rPr>
              <a:t>通い慣れた場所での「泊まり」</a:t>
            </a:r>
            <a:r>
              <a:rPr kumimoji="1" lang="ja-JP" altLang="en-US" sz="1600" b="1" dirty="0">
                <a:solidFill>
                  <a:srgbClr val="00B050"/>
                </a:solidFill>
              </a:rPr>
              <a:t>なので、宿泊に対する</a:t>
            </a:r>
            <a:r>
              <a:rPr kumimoji="1" lang="ja-JP" altLang="en-US" sz="1600" b="1" u="sng" dirty="0">
                <a:solidFill>
                  <a:srgbClr val="00B050"/>
                </a:solidFill>
              </a:rPr>
              <a:t>ご利用者の安心感</a:t>
            </a:r>
            <a:r>
              <a:rPr kumimoji="1" lang="ja-JP" altLang="en-US" sz="1600" b="1" dirty="0">
                <a:solidFill>
                  <a:srgbClr val="00B050"/>
                </a:solidFill>
              </a:rPr>
              <a:t>が</a:t>
            </a:r>
            <a:endParaRPr kumimoji="1" lang="en-US" altLang="ja-JP" sz="1600" b="1" dirty="0">
              <a:solidFill>
                <a:srgbClr val="00B050"/>
              </a:solidFill>
            </a:endParaRPr>
          </a:p>
          <a:p>
            <a:r>
              <a:rPr lang="ja-JP" altLang="en-US" sz="1600" b="1" dirty="0">
                <a:solidFill>
                  <a:srgbClr val="00B050"/>
                </a:solidFill>
              </a:rPr>
              <a:t>　　</a:t>
            </a:r>
            <a:r>
              <a:rPr kumimoji="1" lang="ja-JP" altLang="en-US" sz="1600" b="1" dirty="0">
                <a:solidFill>
                  <a:srgbClr val="00B050"/>
                </a:solidFill>
              </a:rPr>
              <a:t>違います。（定員５名）</a:t>
            </a:r>
            <a:endParaRPr kumimoji="1" lang="en-US" altLang="ja-JP" sz="1600" b="1" dirty="0">
              <a:solidFill>
                <a:srgbClr val="00B050"/>
              </a:solidFill>
            </a:endParaRPr>
          </a:p>
          <a:p>
            <a:r>
              <a:rPr lang="ja-JP" altLang="en-US" sz="1600" b="1" dirty="0">
                <a:solidFill>
                  <a:srgbClr val="00B050"/>
                </a:solidFill>
              </a:rPr>
              <a:t>②泊まるお部屋はすべて</a:t>
            </a:r>
            <a:r>
              <a:rPr lang="ja-JP" altLang="en-US" sz="1600" b="1" u="sng" dirty="0">
                <a:solidFill>
                  <a:srgbClr val="00B050"/>
                </a:solidFill>
              </a:rPr>
              <a:t>「個室」</a:t>
            </a:r>
            <a:r>
              <a:rPr lang="ja-JP" altLang="en-US" sz="1600" b="1" dirty="0">
                <a:solidFill>
                  <a:srgbClr val="00B050"/>
                </a:solidFill>
              </a:rPr>
              <a:t>です。プライバシーと安全に配慮した</a:t>
            </a:r>
            <a:endParaRPr lang="en-US" altLang="ja-JP" sz="1600" b="1" dirty="0">
              <a:solidFill>
                <a:srgbClr val="00B050"/>
              </a:solidFill>
            </a:endParaRPr>
          </a:p>
          <a:p>
            <a:r>
              <a:rPr lang="ja-JP" altLang="en-US" sz="1600" b="1" dirty="0">
                <a:solidFill>
                  <a:srgbClr val="00B050"/>
                </a:solidFill>
              </a:rPr>
              <a:t>　　落ち着いた雰囲気の部屋になっています。（各室にナースコール完備）</a:t>
            </a:r>
            <a:endParaRPr lang="en-US" altLang="ja-JP" sz="1600" b="1" dirty="0">
              <a:solidFill>
                <a:srgbClr val="00B050"/>
              </a:solidFill>
            </a:endParaRPr>
          </a:p>
          <a:p>
            <a:r>
              <a:rPr kumimoji="1" lang="ja-JP" altLang="en-US" sz="1600" b="1" dirty="0">
                <a:solidFill>
                  <a:srgbClr val="00B050"/>
                </a:solidFill>
              </a:rPr>
              <a:t>③「泊まり」の</a:t>
            </a:r>
            <a:r>
              <a:rPr kumimoji="1" lang="ja-JP" altLang="en-US" sz="1600" b="1" u="sng" dirty="0">
                <a:solidFill>
                  <a:srgbClr val="00B050"/>
                </a:solidFill>
              </a:rPr>
              <a:t>ご予約は随時受け付けています。急なご相談にもできる限り</a:t>
            </a:r>
            <a:endParaRPr kumimoji="1" lang="en-US" altLang="ja-JP" sz="1600" b="1" u="sng" dirty="0">
              <a:solidFill>
                <a:srgbClr val="00B050"/>
              </a:solidFill>
            </a:endParaRPr>
          </a:p>
          <a:p>
            <a:r>
              <a:rPr lang="ja-JP" altLang="en-US" sz="1600" b="1" u="sng" dirty="0">
                <a:solidFill>
                  <a:srgbClr val="00B050"/>
                </a:solidFill>
              </a:rPr>
              <a:t>　　対応いたします。</a:t>
            </a:r>
            <a:endParaRPr lang="en-US" altLang="ja-JP" sz="1600" b="1" u="sng" dirty="0">
              <a:solidFill>
                <a:srgbClr val="00B050"/>
              </a:solidFill>
            </a:endParaRPr>
          </a:p>
          <a:p>
            <a:r>
              <a:rPr kumimoji="1" lang="ja-JP" altLang="en-US" sz="1600" b="1" dirty="0">
                <a:solidFill>
                  <a:srgbClr val="00B050"/>
                </a:solidFill>
              </a:rPr>
              <a:t>④翌日、日中に通いサービスをご利用して夕方帰ることができます。</a:t>
            </a:r>
            <a:endParaRPr kumimoji="1" lang="en-US" altLang="ja-JP" sz="1600" b="1" dirty="0">
              <a:solidFill>
                <a:srgbClr val="00B050"/>
              </a:solidFill>
            </a:endParaRPr>
          </a:p>
          <a:p>
            <a:r>
              <a:rPr lang="ja-JP" altLang="en-US" sz="1600" b="1" dirty="0">
                <a:solidFill>
                  <a:srgbClr val="00B050"/>
                </a:solidFill>
              </a:rPr>
              <a:t>　　</a:t>
            </a:r>
            <a:r>
              <a:rPr kumimoji="1" lang="ja-JP" altLang="en-US" sz="1600" b="1" dirty="0">
                <a:solidFill>
                  <a:srgbClr val="00B050"/>
                </a:solidFill>
              </a:rPr>
              <a:t>その場合、「通い」にカウントします。もちろ</a:t>
            </a:r>
            <a:r>
              <a:rPr lang="ja-JP" altLang="en-US" sz="1600" b="1" dirty="0">
                <a:solidFill>
                  <a:srgbClr val="00B050"/>
                </a:solidFill>
              </a:rPr>
              <a:t>ん続けてお泊まり出来ます。</a:t>
            </a:r>
            <a:endParaRPr lang="en-US" altLang="ja-JP" sz="1600" b="1" dirty="0">
              <a:solidFill>
                <a:srgbClr val="00B050"/>
              </a:solidFill>
            </a:endParaRPr>
          </a:p>
          <a:p>
            <a:r>
              <a:rPr lang="ja-JP" altLang="en-US" sz="1600" b="1" dirty="0">
                <a:solidFill>
                  <a:srgbClr val="00B050"/>
                </a:solidFill>
              </a:rPr>
              <a:t>⑤定期的なお泊まりも可能です。ご家族の事情や、独居の方など</a:t>
            </a:r>
            <a:r>
              <a:rPr lang="ja-JP" altLang="en-US" sz="1600" b="1" u="sng" dirty="0">
                <a:solidFill>
                  <a:srgbClr val="00B050"/>
                </a:solidFill>
              </a:rPr>
              <a:t>定期的</a:t>
            </a:r>
            <a:r>
              <a:rPr lang="ja-JP" altLang="en-US" sz="1600" b="1" dirty="0">
                <a:solidFill>
                  <a:srgbClr val="00B050"/>
                </a:solidFill>
              </a:rPr>
              <a:t>な</a:t>
            </a:r>
            <a:endParaRPr lang="en-US" altLang="ja-JP" sz="1600" b="1" dirty="0">
              <a:solidFill>
                <a:srgbClr val="00B050"/>
              </a:solidFill>
            </a:endParaRPr>
          </a:p>
          <a:p>
            <a:r>
              <a:rPr kumimoji="1" lang="ja-JP" altLang="en-US" sz="1600" b="1" dirty="0">
                <a:solidFill>
                  <a:srgbClr val="00B050"/>
                </a:solidFill>
              </a:rPr>
              <a:t>　　お泊まりができます。（毎週２泊、３泊など）</a:t>
            </a:r>
          </a:p>
        </p:txBody>
      </p:sp>
      <p:pic>
        <p:nvPicPr>
          <p:cNvPr id="5122" name="Picture 2" descr="http://ord.yahoo.co.jp/o/image/SIG=11uv4cqmi/EXP=1378383311;_ylc=X3IDMgRmc3QDMARpZHgDMARvaWQDQU5kOUdjU1MyZXY4WmNZbW9OYnMtOFZTQlF2bVFCQ21aTnJ4aXNENy10OFdKekZEQVZBN3hrV1hwZHpzUUEEcAM2SXF4SU9PQ3BPT0RxZU9DdWVPRGlDRGpnWXZqZ29famdZVGpnWVEtBHBvcwMyNARzZWMDc2h3BHNsawNyaQ--/*-http%3A/www.wanpug.com/illust1885_thumb.gif"/>
          <p:cNvPicPr>
            <a:picLocks noChangeAspect="1" noChangeArrowheads="1"/>
          </p:cNvPicPr>
          <p:nvPr/>
        </p:nvPicPr>
        <p:blipFill>
          <a:blip r:embed="rId4" cstate="print"/>
          <a:srcRect/>
          <a:stretch>
            <a:fillRect/>
          </a:stretch>
        </p:blipFill>
        <p:spPr bwMode="auto">
          <a:xfrm>
            <a:off x="5599872" y="2898712"/>
            <a:ext cx="1069488" cy="73718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8680" y="772451"/>
            <a:ext cx="5832648" cy="1938992"/>
          </a:xfrm>
          <a:prstGeom prst="rect">
            <a:avLst/>
          </a:prstGeom>
          <a:ln w="28575">
            <a:solidFill>
              <a:srgbClr val="FFC000"/>
            </a:solidFill>
            <a:prstDash val="lgDashDot"/>
          </a:ln>
        </p:spPr>
        <p:txBody>
          <a:bodyPr wrap="square">
            <a:spAutoFit/>
          </a:bodyPr>
          <a:lstStyle/>
          <a:p>
            <a:r>
              <a:rPr lang="ja-JP" altLang="en-US" sz="1200" b="1" dirty="0"/>
              <a:t>① 申し込み受付 　</a:t>
            </a:r>
            <a:r>
              <a:rPr lang="zh-TW" altLang="en-US" sz="1200" b="1" dirty="0">
                <a:latin typeface="ＭＳ Ｐゴシック" pitchFamily="50" charset="-128"/>
                <a:ea typeface="ＭＳ Ｐゴシック" pitchFamily="50" charset="-128"/>
              </a:rPr>
              <a:t>（</a:t>
            </a:r>
            <a:r>
              <a:rPr lang="ja-JP" altLang="en-US" sz="1200" b="1" dirty="0">
                <a:latin typeface="ＭＳ Ｐゴシック" pitchFamily="50" charset="-128"/>
                <a:ea typeface="ＭＳ Ｐゴシック" pitchFamily="50" charset="-128"/>
              </a:rPr>
              <a:t>ご本人・ご家族</a:t>
            </a:r>
            <a:r>
              <a:rPr lang="zh-TW" altLang="en-US" sz="1200" b="1" dirty="0">
                <a:latin typeface="ＭＳ Ｐゴシック" pitchFamily="50" charset="-128"/>
                <a:ea typeface="ＭＳ Ｐゴシック" pitchFamily="50" charset="-128"/>
              </a:rPr>
              <a:t>･居宅介護支援事業者、医療機関等） </a:t>
            </a:r>
            <a:endParaRPr lang="zh-TW" altLang="en-US" sz="800" b="1" dirty="0"/>
          </a:p>
          <a:p>
            <a:r>
              <a:rPr lang="ja-JP" altLang="en-US" sz="1200" b="1" dirty="0"/>
              <a:t>② 見学及びサービス内容の紹介 </a:t>
            </a:r>
            <a:endParaRPr lang="ja-JP" altLang="en-US" sz="800" b="1" dirty="0"/>
          </a:p>
          <a:p>
            <a:r>
              <a:rPr lang="ja-JP" altLang="en-US" sz="1200" b="1" dirty="0"/>
              <a:t>③ ご利用者情報収集（フェイスシート作成） </a:t>
            </a:r>
            <a:endParaRPr lang="ja-JP" altLang="en-US" sz="800" b="1" dirty="0"/>
          </a:p>
          <a:p>
            <a:r>
              <a:rPr lang="ja-JP" altLang="en-US" sz="1200" b="1" dirty="0"/>
              <a:t>④ 利用可否判定 </a:t>
            </a:r>
            <a:endParaRPr lang="ja-JP" altLang="en-US" sz="800" b="1" dirty="0"/>
          </a:p>
          <a:p>
            <a:r>
              <a:rPr lang="ja-JP" altLang="en-US" sz="1200" b="1" dirty="0"/>
              <a:t>⑤ 契約書作成 </a:t>
            </a:r>
            <a:endParaRPr lang="ja-JP" altLang="en-US" sz="800" b="1" dirty="0"/>
          </a:p>
          <a:p>
            <a:r>
              <a:rPr lang="ja-JP" altLang="en-US" sz="1200" b="1" dirty="0"/>
              <a:t>⑥ 市（区）役所へ届出（ミモザで行います） </a:t>
            </a:r>
          </a:p>
          <a:p>
            <a:r>
              <a:rPr lang="ja-JP" altLang="en-US" sz="1200" b="1" dirty="0"/>
              <a:t>　　　</a:t>
            </a:r>
            <a:r>
              <a:rPr lang="en-US" altLang="ja-JP" sz="1200" b="1" dirty="0"/>
              <a:t>【</a:t>
            </a:r>
            <a:r>
              <a:rPr lang="ja-JP" altLang="en-US" sz="1200" b="1" dirty="0"/>
              <a:t>事業所変更届け</a:t>
            </a:r>
            <a:r>
              <a:rPr lang="en-US" altLang="ja-JP" sz="1200" b="1" dirty="0"/>
              <a:t>】【</a:t>
            </a:r>
            <a:r>
              <a:rPr lang="ja-JP" altLang="en-US" sz="1200" b="1" dirty="0"/>
              <a:t>介護保険証</a:t>
            </a:r>
            <a:r>
              <a:rPr lang="en-US" altLang="ja-JP" sz="1200" b="1" dirty="0"/>
              <a:t>】【</a:t>
            </a:r>
            <a:r>
              <a:rPr lang="ja-JP" altLang="en-US" sz="1200" b="1" dirty="0"/>
              <a:t>認定情報の写し</a:t>
            </a:r>
            <a:r>
              <a:rPr lang="en-US" altLang="ja-JP" sz="1200" b="1" dirty="0"/>
              <a:t>】 </a:t>
            </a:r>
            <a:r>
              <a:rPr lang="en-US" altLang="zh-TW" sz="1200" b="1" dirty="0">
                <a:latin typeface="ＭＳ Ｐゴシック" pitchFamily="50" charset="-128"/>
                <a:ea typeface="ＭＳ Ｐゴシック" pitchFamily="50" charset="-128"/>
              </a:rPr>
              <a:t>【</a:t>
            </a:r>
            <a:r>
              <a:rPr lang="zh-TW" altLang="en-US" sz="1200" b="1" dirty="0">
                <a:latin typeface="ＭＳ Ｐゴシック" pitchFamily="50" charset="-128"/>
                <a:ea typeface="ＭＳ Ｐゴシック" pitchFamily="50" charset="-128"/>
              </a:rPr>
              <a:t>交付依頼書</a:t>
            </a:r>
            <a:r>
              <a:rPr lang="en-US" altLang="zh-TW" sz="1200" b="1" dirty="0">
                <a:latin typeface="ＭＳ Ｐゴシック" pitchFamily="50" charset="-128"/>
                <a:ea typeface="ＭＳ Ｐゴシック" pitchFamily="50" charset="-128"/>
              </a:rPr>
              <a:t>】【</a:t>
            </a:r>
            <a:r>
              <a:rPr lang="zh-TW" altLang="en-US" sz="1200" b="1" dirty="0">
                <a:latin typeface="ＭＳ Ｐゴシック" pitchFamily="50" charset="-128"/>
                <a:ea typeface="ＭＳ Ｐゴシック" pitchFamily="50" charset="-128"/>
              </a:rPr>
              <a:t>主治医意見書</a:t>
            </a:r>
            <a:r>
              <a:rPr lang="en-US" altLang="zh-TW" sz="1200" b="1" dirty="0">
                <a:latin typeface="ＭＳ Ｐゴシック" pitchFamily="50" charset="-128"/>
                <a:ea typeface="ＭＳ Ｐゴシック" pitchFamily="50" charset="-128"/>
              </a:rPr>
              <a:t>】 </a:t>
            </a:r>
            <a:endParaRPr lang="en-US" altLang="zh-TW" sz="800" b="1" dirty="0">
              <a:latin typeface="ＭＳ Ｐゴシック" pitchFamily="50" charset="-128"/>
              <a:ea typeface="ＭＳ Ｐゴシック" pitchFamily="50" charset="-128"/>
            </a:endParaRPr>
          </a:p>
          <a:p>
            <a:r>
              <a:rPr lang="ja-JP" altLang="en-US" sz="1200" b="1" dirty="0"/>
              <a:t>⑦ 利用プラン作成 　利用票･提供票 、利用形態･頻度、開始日の決定 </a:t>
            </a:r>
            <a:endParaRPr lang="ja-JP" altLang="en-US" sz="800" b="1" dirty="0"/>
          </a:p>
          <a:p>
            <a:r>
              <a:rPr lang="ja-JP" altLang="en-US" sz="1200" b="1" dirty="0"/>
              <a:t>⑧ サービス担当者会議 </a:t>
            </a:r>
            <a:endParaRPr lang="ja-JP" altLang="en-US" sz="800" b="1" dirty="0"/>
          </a:p>
          <a:p>
            <a:r>
              <a:rPr lang="ja-JP" altLang="en-US" sz="1200" b="1" dirty="0"/>
              <a:t>⑨ サービス利用の開始 </a:t>
            </a:r>
          </a:p>
        </p:txBody>
      </p:sp>
      <p:sp>
        <p:nvSpPr>
          <p:cNvPr id="3" name="円/楕円 2"/>
          <p:cNvSpPr/>
          <p:nvPr/>
        </p:nvSpPr>
        <p:spPr>
          <a:xfrm>
            <a:off x="1643052" y="142845"/>
            <a:ext cx="3571900" cy="500067"/>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P創英角ﾎﾟｯﾌﾟ体" pitchFamily="50" charset="-128"/>
                <a:ea typeface="HGP創英角ﾎﾟｯﾌﾟ体" pitchFamily="50" charset="-128"/>
              </a:rPr>
              <a:t>ご利用までの流れ</a:t>
            </a:r>
          </a:p>
        </p:txBody>
      </p:sp>
      <p:sp>
        <p:nvSpPr>
          <p:cNvPr id="5" name="円/楕円 4"/>
          <p:cNvSpPr/>
          <p:nvPr/>
        </p:nvSpPr>
        <p:spPr>
          <a:xfrm>
            <a:off x="1643052" y="2883421"/>
            <a:ext cx="3571900" cy="500067"/>
          </a:xfrm>
          <a:prstGeom prst="ellipse">
            <a:avLst/>
          </a:prstGeom>
          <a:solidFill>
            <a:srgbClr val="FFFF99"/>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創英角ﾎﾟｯﾌﾟ体" pitchFamily="50" charset="-128"/>
                <a:ea typeface="HGP創英角ﾎﾟｯﾌﾟ体" pitchFamily="50" charset="-128"/>
              </a:rPr>
              <a:t>ご利用料金</a:t>
            </a:r>
            <a:endParaRPr kumimoji="1" lang="ja-JP" altLang="en-US" sz="2400" dirty="0">
              <a:solidFill>
                <a:schemeClr val="tx1"/>
              </a:solidFill>
              <a:latin typeface="HGP創英角ﾎﾟｯﾌﾟ体" pitchFamily="50" charset="-128"/>
              <a:ea typeface="HGP創英角ﾎﾟｯﾌﾟ体" pitchFamily="50" charset="-128"/>
            </a:endParaRPr>
          </a:p>
        </p:txBody>
      </p:sp>
      <p:graphicFrame>
        <p:nvGraphicFramePr>
          <p:cNvPr id="9" name="表 8">
            <a:extLst>
              <a:ext uri="{FF2B5EF4-FFF2-40B4-BE49-F238E27FC236}">
                <a16:creationId xmlns:a16="http://schemas.microsoft.com/office/drawing/2014/main" id="{24719F02-2F21-1A55-6F2E-8F2B4C98416B}"/>
              </a:ext>
            </a:extLst>
          </p:cNvPr>
          <p:cNvGraphicFramePr>
            <a:graphicFrameLocks noGrp="1"/>
          </p:cNvGraphicFramePr>
          <p:nvPr>
            <p:extLst>
              <p:ext uri="{D42A27DB-BD31-4B8C-83A1-F6EECF244321}">
                <p14:modId xmlns:p14="http://schemas.microsoft.com/office/powerpoint/2010/main" val="536052175"/>
              </p:ext>
            </p:extLst>
          </p:nvPr>
        </p:nvGraphicFramePr>
        <p:xfrm>
          <a:off x="983576" y="3527592"/>
          <a:ext cx="4890844" cy="1417320"/>
        </p:xfrm>
        <a:graphic>
          <a:graphicData uri="http://schemas.openxmlformats.org/drawingml/2006/table">
            <a:tbl>
              <a:tblPr/>
              <a:tblGrid>
                <a:gridCol w="809930">
                  <a:extLst>
                    <a:ext uri="{9D8B030D-6E8A-4147-A177-3AD203B41FA5}">
                      <a16:colId xmlns:a16="http://schemas.microsoft.com/office/drawing/2014/main" val="422895548"/>
                    </a:ext>
                  </a:extLst>
                </a:gridCol>
                <a:gridCol w="1079906">
                  <a:extLst>
                    <a:ext uri="{9D8B030D-6E8A-4147-A177-3AD203B41FA5}">
                      <a16:colId xmlns:a16="http://schemas.microsoft.com/office/drawing/2014/main" val="1609805470"/>
                    </a:ext>
                  </a:extLst>
                </a:gridCol>
                <a:gridCol w="1000336">
                  <a:extLst>
                    <a:ext uri="{9D8B030D-6E8A-4147-A177-3AD203B41FA5}">
                      <a16:colId xmlns:a16="http://schemas.microsoft.com/office/drawing/2014/main" val="115585622"/>
                    </a:ext>
                  </a:extLst>
                </a:gridCol>
                <a:gridCol w="1000336">
                  <a:extLst>
                    <a:ext uri="{9D8B030D-6E8A-4147-A177-3AD203B41FA5}">
                      <a16:colId xmlns:a16="http://schemas.microsoft.com/office/drawing/2014/main" val="1813134796"/>
                    </a:ext>
                  </a:extLst>
                </a:gridCol>
                <a:gridCol w="1000336">
                  <a:extLst>
                    <a:ext uri="{9D8B030D-6E8A-4147-A177-3AD203B41FA5}">
                      <a16:colId xmlns:a16="http://schemas.microsoft.com/office/drawing/2014/main" val="2901490679"/>
                    </a:ext>
                  </a:extLst>
                </a:gridCol>
              </a:tblGrid>
              <a:tr h="153516">
                <a:tc>
                  <a:txBody>
                    <a:bodyPr/>
                    <a:lstStyle/>
                    <a:p>
                      <a:pPr algn="ctr" fontAlgn="ctr"/>
                      <a:r>
                        <a:rPr lang="ja-JP" altLang="en-US" sz="1100" b="0" i="0" u="none" strike="noStrike">
                          <a:solidFill>
                            <a:srgbClr val="FFFFFF"/>
                          </a:solidFill>
                          <a:effectLst/>
                          <a:latin typeface="BIZ UDPゴシック" panose="020B0400000000000000" pitchFamily="50" charset="-128"/>
                          <a:ea typeface="BIZ UDPゴシック" panose="020B0400000000000000" pitchFamily="50" charset="-128"/>
                        </a:rPr>
                        <a:t>要介護区分</a:t>
                      </a:r>
                    </a:p>
                  </a:txBody>
                  <a:tcPr marL="9525" marR="9525" marT="9525" marB="0" anchor="ctr">
                    <a:lnL w="12700" cap="flat" cmpd="sng" algn="ctr">
                      <a:solidFill>
                        <a:srgbClr val="4E341A"/>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4E341A"/>
                    </a:solidFill>
                  </a:tcPr>
                </a:tc>
                <a:tc>
                  <a:txBody>
                    <a:bodyPr/>
                    <a:lstStyle/>
                    <a:p>
                      <a:pPr algn="ctr" fontAlgn="ctr"/>
                      <a:r>
                        <a:rPr lang="ja-JP" altLang="en-US" sz="1100" b="0" i="0" u="none" strike="noStrike">
                          <a:solidFill>
                            <a:srgbClr val="FFFFFF"/>
                          </a:solidFill>
                          <a:effectLst/>
                          <a:latin typeface="BIZ UDPゴシック" panose="020B0400000000000000" pitchFamily="50" charset="-128"/>
                          <a:ea typeface="BIZ UDPゴシック" panose="020B0400000000000000" pitchFamily="50" charset="-128"/>
                        </a:rPr>
                        <a:t>基本単位</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4E341A"/>
                    </a:solidFill>
                  </a:tcPr>
                </a:tc>
                <a:tc>
                  <a:txBody>
                    <a:bodyPr/>
                    <a:lstStyle/>
                    <a:p>
                      <a:pPr algn="ctr" fontAlgn="ctr"/>
                      <a:r>
                        <a:rPr lang="ja-JP" altLang="en-US" sz="1100" b="0" i="0" u="none" strike="noStrike">
                          <a:solidFill>
                            <a:srgbClr val="FFFFFF"/>
                          </a:solidFill>
                          <a:effectLst/>
                          <a:latin typeface="BIZ UDPゴシック" panose="020B0400000000000000" pitchFamily="50" charset="-128"/>
                          <a:ea typeface="BIZ UDPゴシック" panose="020B0400000000000000" pitchFamily="50" charset="-128"/>
                        </a:rPr>
                        <a:t>自己負担（１割）</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7171"/>
                    </a:solidFill>
                  </a:tcPr>
                </a:tc>
                <a:tc>
                  <a:txBody>
                    <a:bodyPr/>
                    <a:lstStyle/>
                    <a:p>
                      <a:pPr algn="ctr" fontAlgn="ctr"/>
                      <a:r>
                        <a:rPr lang="ja-JP" altLang="en-US" sz="1100" b="0" i="0" u="none" strike="noStrike">
                          <a:solidFill>
                            <a:srgbClr val="FFFFFF"/>
                          </a:solidFill>
                          <a:effectLst/>
                          <a:latin typeface="BIZ UDPゴシック" panose="020B0400000000000000" pitchFamily="50" charset="-128"/>
                          <a:ea typeface="BIZ UDPゴシック" panose="020B0400000000000000" pitchFamily="50" charset="-128"/>
                        </a:rPr>
                        <a:t>自己負担（２割）</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7171"/>
                    </a:solidFill>
                  </a:tcPr>
                </a:tc>
                <a:tc>
                  <a:txBody>
                    <a:bodyPr/>
                    <a:lstStyle/>
                    <a:p>
                      <a:pPr algn="ctr" fontAlgn="ctr"/>
                      <a:r>
                        <a:rPr lang="ja-JP" altLang="en-US" sz="1100" b="0" i="0" u="none" strike="noStrike">
                          <a:solidFill>
                            <a:srgbClr val="FFFFFF"/>
                          </a:solidFill>
                          <a:effectLst/>
                          <a:latin typeface="BIZ UDPゴシック" panose="020B0400000000000000" pitchFamily="50" charset="-128"/>
                          <a:ea typeface="BIZ UDPゴシック" panose="020B0400000000000000" pitchFamily="50" charset="-128"/>
                        </a:rPr>
                        <a:t>自己負担（３割）</a:t>
                      </a:r>
                    </a:p>
                  </a:txBody>
                  <a:tcPr marL="9525" marR="9525" marT="9525" marB="0" anchor="ctr">
                    <a:lnL w="6350" cap="flat" cmpd="sng" algn="ctr">
                      <a:solidFill>
                        <a:srgbClr val="4E341A"/>
                      </a:solidFill>
                      <a:prstDash val="solid"/>
                      <a:round/>
                      <a:headEnd type="none" w="med" len="med"/>
                      <a:tailEnd type="none" w="med" len="med"/>
                    </a:lnL>
                    <a:lnR w="1270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7171"/>
                    </a:solidFill>
                  </a:tcPr>
                </a:tc>
                <a:extLst>
                  <a:ext uri="{0D108BD9-81ED-4DB2-BD59-A6C34878D82A}">
                    <a16:rowId xmlns:a16="http://schemas.microsoft.com/office/drawing/2014/main" val="2034788369"/>
                  </a:ext>
                </a:extLst>
              </a:tr>
              <a:tr h="153516">
                <a:tc>
                  <a:txBody>
                    <a:bodyPr/>
                    <a:lstStyle/>
                    <a:p>
                      <a:pPr algn="ct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要支援</a:t>
                      </a:r>
                      <a:r>
                        <a:rPr lang="ja-JP" altLang="en-US" sz="600" b="0" i="0" u="none" strike="noStrike">
                          <a:solidFill>
                            <a:srgbClr val="4E341A"/>
                          </a:solidFill>
                          <a:effectLst/>
                          <a:latin typeface="BIZ UDPゴシック" panose="020B0400000000000000" pitchFamily="50" charset="-128"/>
                          <a:ea typeface="BIZ UDPゴシック" panose="020B0400000000000000" pitchFamily="50" charset="-128"/>
                        </a:rPr>
                        <a:t>　</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１</a:t>
                      </a:r>
                    </a:p>
                  </a:txBody>
                  <a:tcPr marL="9525" marR="9525" marT="9525" marB="0" anchor="ctr">
                    <a:lnL w="1270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BD"/>
                    </a:solidFill>
                  </a:tcPr>
                </a:tc>
                <a:tc>
                  <a:txBody>
                    <a:bodyPr/>
                    <a:lstStyle/>
                    <a:p>
                      <a:pPr algn="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３，４３８単位</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r" fontAlgn="ctr"/>
                      <a:r>
                        <a:rPr lang="en-US" altLang="ja-JP" sz="1100" b="0" i="0" u="none" strike="noStrike" dirty="0">
                          <a:solidFill>
                            <a:srgbClr val="4E341A"/>
                          </a:solidFill>
                          <a:effectLst/>
                          <a:latin typeface="BIZ UDPゴシック" panose="020B0400000000000000" pitchFamily="50" charset="-128"/>
                          <a:ea typeface="BIZ UDPゴシック" panose="020B0400000000000000" pitchFamily="50" charset="-128"/>
                        </a:rPr>
                        <a:t>3,741</a:t>
                      </a: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7,481</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11,222</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1270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extLst>
                  <a:ext uri="{0D108BD9-81ED-4DB2-BD59-A6C34878D82A}">
                    <a16:rowId xmlns:a16="http://schemas.microsoft.com/office/drawing/2014/main" val="2825138226"/>
                  </a:ext>
                </a:extLst>
              </a:tr>
              <a:tr h="153516">
                <a:tc>
                  <a:txBody>
                    <a:bodyPr/>
                    <a:lstStyle/>
                    <a:p>
                      <a:pPr algn="ctr" fontAlgn="ct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要支援</a:t>
                      </a:r>
                      <a:r>
                        <a:rPr lang="ja-JP" altLang="en-US" sz="600" b="0" i="0" u="none" strike="noStrike" dirty="0">
                          <a:solidFill>
                            <a:srgbClr val="4E341A"/>
                          </a:solidFill>
                          <a:effectLst/>
                          <a:latin typeface="BIZ UDPゴシック" panose="020B0400000000000000" pitchFamily="50" charset="-128"/>
                          <a:ea typeface="BIZ UDPゴシック" panose="020B0400000000000000" pitchFamily="50" charset="-128"/>
                        </a:rPr>
                        <a:t>　</a:t>
                      </a: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２</a:t>
                      </a:r>
                    </a:p>
                  </a:txBody>
                  <a:tcPr marL="9525" marR="9525" marT="9525" marB="0" anchor="ctr">
                    <a:lnL w="1270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FFBD"/>
                    </a:solidFill>
                  </a:tcPr>
                </a:tc>
                <a:tc>
                  <a:txBody>
                    <a:bodyPr/>
                    <a:lstStyle/>
                    <a:p>
                      <a:pPr algn="r" fontAlgn="ct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６，９４８単位</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FFD5"/>
                    </a:solidFill>
                  </a:tcPr>
                </a:tc>
                <a:tc>
                  <a:txBody>
                    <a:bodyPr/>
                    <a:lstStyle/>
                    <a:p>
                      <a:pPr algn="r" fontAlgn="ctr"/>
                      <a:r>
                        <a:rPr lang="en-US" altLang="ja-JP" sz="1100" b="0" i="0" u="none" strike="noStrike" dirty="0">
                          <a:solidFill>
                            <a:srgbClr val="4E341A"/>
                          </a:solidFill>
                          <a:effectLst/>
                          <a:latin typeface="BIZ UDPゴシック" panose="020B0400000000000000" pitchFamily="50" charset="-128"/>
                          <a:ea typeface="BIZ UDPゴシック" panose="020B0400000000000000" pitchFamily="50" charset="-128"/>
                        </a:rPr>
                        <a:t>7,560</a:t>
                      </a: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dirty="0">
                          <a:solidFill>
                            <a:srgbClr val="4E341A"/>
                          </a:solidFill>
                          <a:effectLst/>
                          <a:latin typeface="BIZ UDPゴシック" panose="020B0400000000000000" pitchFamily="50" charset="-128"/>
                          <a:ea typeface="BIZ UDPゴシック" panose="020B0400000000000000" pitchFamily="50" charset="-128"/>
                        </a:rPr>
                        <a:t>15,119</a:t>
                      </a: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22,679</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1270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EEDD"/>
                    </a:solidFill>
                  </a:tcPr>
                </a:tc>
                <a:extLst>
                  <a:ext uri="{0D108BD9-81ED-4DB2-BD59-A6C34878D82A}">
                    <a16:rowId xmlns:a16="http://schemas.microsoft.com/office/drawing/2014/main" val="792016024"/>
                  </a:ext>
                </a:extLst>
              </a:tr>
              <a:tr h="153516">
                <a:tc>
                  <a:txBody>
                    <a:bodyPr/>
                    <a:lstStyle/>
                    <a:p>
                      <a:pPr algn="ct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要介護</a:t>
                      </a:r>
                      <a:r>
                        <a:rPr lang="ja-JP" altLang="en-US" sz="600" b="0" i="0" u="none" strike="noStrike">
                          <a:solidFill>
                            <a:srgbClr val="4E341A"/>
                          </a:solidFill>
                          <a:effectLst/>
                          <a:latin typeface="BIZ UDPゴシック" panose="020B0400000000000000" pitchFamily="50" charset="-128"/>
                          <a:ea typeface="BIZ UDPゴシック" panose="020B0400000000000000" pitchFamily="50" charset="-128"/>
                        </a:rPr>
                        <a:t>　</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１</a:t>
                      </a:r>
                    </a:p>
                  </a:txBody>
                  <a:tcPr marL="9525" marR="9525" marT="9525" marB="0" anchor="ctr">
                    <a:lnL w="1270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BDFFBD"/>
                    </a:solidFill>
                  </a:tcPr>
                </a:tc>
                <a:tc>
                  <a:txBody>
                    <a:bodyPr/>
                    <a:lstStyle/>
                    <a:p>
                      <a:pPr algn="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１０，４２３単位</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D5FFD5"/>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11,341</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22,681</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34,021</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12700" cap="flat" cmpd="sng" algn="ctr">
                      <a:solidFill>
                        <a:srgbClr val="4E341A"/>
                      </a:solidFill>
                      <a:prstDash val="solid"/>
                      <a:round/>
                      <a:headEnd type="none" w="med" len="med"/>
                      <a:tailEnd type="none" w="med" len="med"/>
                    </a:lnR>
                    <a:lnT w="1270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extLst>
                  <a:ext uri="{0D108BD9-81ED-4DB2-BD59-A6C34878D82A}">
                    <a16:rowId xmlns:a16="http://schemas.microsoft.com/office/drawing/2014/main" val="1870839271"/>
                  </a:ext>
                </a:extLst>
              </a:tr>
              <a:tr h="153516">
                <a:tc>
                  <a:txBody>
                    <a:bodyPr/>
                    <a:lstStyle/>
                    <a:p>
                      <a:pPr algn="ct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要介護</a:t>
                      </a:r>
                      <a:r>
                        <a:rPr lang="ja-JP" altLang="en-US" sz="600" b="0" i="0" u="none" strike="noStrike">
                          <a:solidFill>
                            <a:srgbClr val="4E341A"/>
                          </a:solidFill>
                          <a:effectLst/>
                          <a:latin typeface="BIZ UDPゴシック" panose="020B0400000000000000" pitchFamily="50" charset="-128"/>
                          <a:ea typeface="BIZ UDPゴシック" panose="020B0400000000000000" pitchFamily="50" charset="-128"/>
                        </a:rPr>
                        <a:t>　</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２</a:t>
                      </a:r>
                    </a:p>
                  </a:txBody>
                  <a:tcPr marL="9525" marR="9525" marT="9525" marB="0" anchor="ctr">
                    <a:lnL w="1270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BDFFBD"/>
                    </a:solidFill>
                  </a:tcPr>
                </a:tc>
                <a:tc>
                  <a:txBody>
                    <a:bodyPr/>
                    <a:lstStyle/>
                    <a:p>
                      <a:pPr algn="r" fontAlgn="ct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１５，３１８単位</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D5FFD5"/>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16,666</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dirty="0">
                          <a:solidFill>
                            <a:srgbClr val="4E341A"/>
                          </a:solidFill>
                          <a:effectLst/>
                          <a:latin typeface="BIZ UDPゴシック" panose="020B0400000000000000" pitchFamily="50" charset="-128"/>
                          <a:ea typeface="BIZ UDPゴシック" panose="020B0400000000000000" pitchFamily="50" charset="-128"/>
                        </a:rPr>
                        <a:t>33,332</a:t>
                      </a: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49,998</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1270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extLst>
                  <a:ext uri="{0D108BD9-81ED-4DB2-BD59-A6C34878D82A}">
                    <a16:rowId xmlns:a16="http://schemas.microsoft.com/office/drawing/2014/main" val="4191533038"/>
                  </a:ext>
                </a:extLst>
              </a:tr>
              <a:tr h="153516">
                <a:tc>
                  <a:txBody>
                    <a:bodyPr/>
                    <a:lstStyle/>
                    <a:p>
                      <a:pPr algn="ctr" fontAlgn="ct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要介護</a:t>
                      </a:r>
                      <a:r>
                        <a:rPr lang="ja-JP" altLang="en-US" sz="600" b="0" i="0" u="none" strike="noStrike" dirty="0">
                          <a:solidFill>
                            <a:srgbClr val="4E341A"/>
                          </a:solidFill>
                          <a:effectLst/>
                          <a:latin typeface="BIZ UDPゴシック" panose="020B0400000000000000" pitchFamily="50" charset="-128"/>
                          <a:ea typeface="BIZ UDPゴシック" panose="020B0400000000000000" pitchFamily="50" charset="-128"/>
                        </a:rPr>
                        <a:t>　</a:t>
                      </a: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３</a:t>
                      </a:r>
                    </a:p>
                  </a:txBody>
                  <a:tcPr marL="9525" marR="9525" marT="9525" marB="0" anchor="ctr">
                    <a:lnL w="1270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BDFFBD"/>
                    </a:solidFill>
                  </a:tcPr>
                </a:tc>
                <a:tc>
                  <a:txBody>
                    <a:bodyPr/>
                    <a:lstStyle/>
                    <a:p>
                      <a:pPr algn="r" fontAlgn="ct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２２，２８３単位</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D5FFD5"/>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24,244</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48,488</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72,732</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1270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extLst>
                  <a:ext uri="{0D108BD9-81ED-4DB2-BD59-A6C34878D82A}">
                    <a16:rowId xmlns:a16="http://schemas.microsoft.com/office/drawing/2014/main" val="1152964036"/>
                  </a:ext>
                </a:extLst>
              </a:tr>
              <a:tr h="153516">
                <a:tc>
                  <a:txBody>
                    <a:bodyPr/>
                    <a:lstStyle/>
                    <a:p>
                      <a:pPr algn="ct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要介護</a:t>
                      </a:r>
                      <a:r>
                        <a:rPr lang="ja-JP" altLang="en-US" sz="600" b="0" i="0" u="none" strike="noStrike">
                          <a:solidFill>
                            <a:srgbClr val="4E341A"/>
                          </a:solidFill>
                          <a:effectLst/>
                          <a:latin typeface="BIZ UDPゴシック" panose="020B0400000000000000" pitchFamily="50" charset="-128"/>
                          <a:ea typeface="BIZ UDPゴシック" panose="020B0400000000000000" pitchFamily="50" charset="-128"/>
                        </a:rPr>
                        <a:t>　</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４</a:t>
                      </a:r>
                    </a:p>
                  </a:txBody>
                  <a:tcPr marL="9525" marR="9525" marT="9525" marB="0" anchor="ctr">
                    <a:lnL w="1270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BDFFBD"/>
                    </a:solidFill>
                  </a:tcPr>
                </a:tc>
                <a:tc>
                  <a:txBody>
                    <a:bodyPr/>
                    <a:lstStyle/>
                    <a:p>
                      <a:pPr algn="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２４，５９３単位</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D5FFD5"/>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26,758</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dirty="0">
                          <a:solidFill>
                            <a:srgbClr val="4E341A"/>
                          </a:solidFill>
                          <a:effectLst/>
                          <a:latin typeface="BIZ UDPゴシック" panose="020B0400000000000000" pitchFamily="50" charset="-128"/>
                          <a:ea typeface="BIZ UDPゴシック" panose="020B0400000000000000" pitchFamily="50" charset="-128"/>
                        </a:rPr>
                        <a:t>53,515</a:t>
                      </a: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80,272</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1270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extLst>
                  <a:ext uri="{0D108BD9-81ED-4DB2-BD59-A6C34878D82A}">
                    <a16:rowId xmlns:a16="http://schemas.microsoft.com/office/drawing/2014/main" val="1119830537"/>
                  </a:ext>
                </a:extLst>
              </a:tr>
              <a:tr h="153516">
                <a:tc>
                  <a:txBody>
                    <a:bodyPr/>
                    <a:lstStyle/>
                    <a:p>
                      <a:pPr algn="ct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要介護</a:t>
                      </a:r>
                      <a:r>
                        <a:rPr lang="ja-JP" altLang="en-US" sz="600" b="0" i="0" u="none" strike="noStrike">
                          <a:solidFill>
                            <a:srgbClr val="4E341A"/>
                          </a:solidFill>
                          <a:effectLst/>
                          <a:latin typeface="BIZ UDPゴシック" panose="020B0400000000000000" pitchFamily="50" charset="-128"/>
                          <a:ea typeface="BIZ UDPゴシック" panose="020B0400000000000000" pitchFamily="50" charset="-128"/>
                        </a:rPr>
                        <a:t>　</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５</a:t>
                      </a:r>
                    </a:p>
                  </a:txBody>
                  <a:tcPr marL="9525" marR="9525" marT="9525" marB="0" anchor="ctr">
                    <a:lnL w="1270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BDFFBD"/>
                    </a:solidFill>
                  </a:tcPr>
                </a:tc>
                <a:tc>
                  <a:txBody>
                    <a:bodyPr/>
                    <a:lstStyle/>
                    <a:p>
                      <a:pPr algn="r" fontAlgn="ct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２７，１１７単位</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D5FFD5"/>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29,504</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a:solidFill>
                            <a:srgbClr val="4E341A"/>
                          </a:solidFill>
                          <a:effectLst/>
                          <a:latin typeface="BIZ UDPゴシック" panose="020B0400000000000000" pitchFamily="50" charset="-128"/>
                          <a:ea typeface="BIZ UDPゴシック" panose="020B0400000000000000" pitchFamily="50" charset="-128"/>
                        </a:rPr>
                        <a:t>59,007</a:t>
                      </a:r>
                      <a:r>
                        <a:rPr lang="ja-JP" altLang="en-US" sz="1100" b="0" i="0" u="none" strike="noStrike">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EEDD"/>
                    </a:solidFill>
                  </a:tcPr>
                </a:tc>
                <a:tc>
                  <a:txBody>
                    <a:bodyPr/>
                    <a:lstStyle/>
                    <a:p>
                      <a:pPr algn="r" fontAlgn="ctr"/>
                      <a:r>
                        <a:rPr lang="en-US" altLang="ja-JP" sz="1100" b="0" i="0" u="none" strike="noStrike" dirty="0">
                          <a:solidFill>
                            <a:srgbClr val="4E341A"/>
                          </a:solidFill>
                          <a:effectLst/>
                          <a:latin typeface="BIZ UDPゴシック" panose="020B0400000000000000" pitchFamily="50" charset="-128"/>
                          <a:ea typeface="BIZ UDPゴシック" panose="020B0400000000000000" pitchFamily="50" charset="-128"/>
                        </a:rPr>
                        <a:t>88,510</a:t>
                      </a:r>
                      <a:r>
                        <a:rPr lang="ja-JP" altLang="en-US" sz="1100" b="0" i="0" u="none" strike="noStrike" dirty="0">
                          <a:solidFill>
                            <a:srgbClr val="4E341A"/>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4E341A"/>
                      </a:solidFill>
                      <a:prstDash val="solid"/>
                      <a:round/>
                      <a:headEnd type="none" w="med" len="med"/>
                      <a:tailEnd type="none" w="med" len="med"/>
                    </a:lnL>
                    <a:lnR w="1270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12700" cap="flat" cmpd="sng" algn="ctr">
                      <a:solidFill>
                        <a:srgbClr val="4E341A"/>
                      </a:solidFill>
                      <a:prstDash val="solid"/>
                      <a:round/>
                      <a:headEnd type="none" w="med" len="med"/>
                      <a:tailEnd type="none" w="med" len="med"/>
                    </a:lnB>
                    <a:solidFill>
                      <a:srgbClr val="FFEEDD"/>
                    </a:solidFill>
                  </a:tcPr>
                </a:tc>
                <a:extLst>
                  <a:ext uri="{0D108BD9-81ED-4DB2-BD59-A6C34878D82A}">
                    <a16:rowId xmlns:a16="http://schemas.microsoft.com/office/drawing/2014/main" val="4029063856"/>
                  </a:ext>
                </a:extLst>
              </a:tr>
            </a:tbl>
          </a:graphicData>
        </a:graphic>
      </p:graphicFrame>
      <p:graphicFrame>
        <p:nvGraphicFramePr>
          <p:cNvPr id="12" name="表 11">
            <a:extLst>
              <a:ext uri="{FF2B5EF4-FFF2-40B4-BE49-F238E27FC236}">
                <a16:creationId xmlns:a16="http://schemas.microsoft.com/office/drawing/2014/main" id="{31BC78B9-1305-51FC-949C-31F8B0233D09}"/>
              </a:ext>
            </a:extLst>
          </p:cNvPr>
          <p:cNvGraphicFramePr>
            <a:graphicFrameLocks noGrp="1"/>
          </p:cNvGraphicFramePr>
          <p:nvPr>
            <p:extLst>
              <p:ext uri="{D42A27DB-BD31-4B8C-83A1-F6EECF244321}">
                <p14:modId xmlns:p14="http://schemas.microsoft.com/office/powerpoint/2010/main" val="656239328"/>
              </p:ext>
            </p:extLst>
          </p:nvPr>
        </p:nvGraphicFramePr>
        <p:xfrm>
          <a:off x="260648" y="8244408"/>
          <a:ext cx="4572000" cy="704850"/>
        </p:xfrm>
        <a:graphic>
          <a:graphicData uri="http://schemas.openxmlformats.org/drawingml/2006/table">
            <a:tbl>
              <a:tblPr/>
              <a:tblGrid>
                <a:gridCol w="942321">
                  <a:extLst>
                    <a:ext uri="{9D8B030D-6E8A-4147-A177-3AD203B41FA5}">
                      <a16:colId xmlns:a16="http://schemas.microsoft.com/office/drawing/2014/main" val="3788462276"/>
                    </a:ext>
                  </a:extLst>
                </a:gridCol>
                <a:gridCol w="3629679">
                  <a:extLst>
                    <a:ext uri="{9D8B030D-6E8A-4147-A177-3AD203B41FA5}">
                      <a16:colId xmlns:a16="http://schemas.microsoft.com/office/drawing/2014/main" val="954263424"/>
                    </a:ext>
                  </a:extLst>
                </a:gridCol>
              </a:tblGrid>
              <a:tr h="238125">
                <a:tc>
                  <a:txBody>
                    <a:bodyPr/>
                    <a:lstStyle/>
                    <a:p>
                      <a:pPr algn="ctr" fontAlgn="ctr"/>
                      <a:r>
                        <a:rPr lang="ja-JP" altLang="en-US" sz="1100" b="1" i="0" u="none" strike="noStrike" dirty="0">
                          <a:solidFill>
                            <a:srgbClr val="FFFFFF"/>
                          </a:solidFill>
                          <a:effectLst/>
                          <a:latin typeface="BIZ UDPゴシック" panose="020B0400000000000000" pitchFamily="50" charset="-128"/>
                          <a:ea typeface="BIZ UDPゴシック" panose="020B0400000000000000" pitchFamily="50" charset="-128"/>
                        </a:rPr>
                        <a:t>食　費</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E341A"/>
                    </a:solidFill>
                  </a:tcPr>
                </a:tc>
                <a:tc>
                  <a:txBody>
                    <a:bodyPr/>
                    <a:lstStyle/>
                    <a:p>
                      <a:pPr algn="l" fontAlgn="ctr"/>
                      <a:r>
                        <a:rPr lang="zh-CN" altLang="en-US" sz="1000" b="0" i="0" u="none" strike="noStrike">
                          <a:solidFill>
                            <a:srgbClr val="4E341A"/>
                          </a:solidFill>
                          <a:effectLst/>
                          <a:latin typeface="BIZ UDPゴシック" panose="020B0400000000000000" pitchFamily="50" charset="-128"/>
                          <a:ea typeface="BIZ UDPゴシック" panose="020B0400000000000000" pitchFamily="50" charset="-128"/>
                        </a:rPr>
                        <a:t>朝食：３５０円、昼食：６５０円、夕食：７５０円 　</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3187851559"/>
                  </a:ext>
                </a:extLst>
              </a:tr>
              <a:tr h="228600">
                <a:tc>
                  <a:txBody>
                    <a:bodyPr/>
                    <a:lstStyle/>
                    <a:p>
                      <a:pPr algn="ctr" fontAlgn="ctr"/>
                      <a:r>
                        <a:rPr lang="ja-JP" altLang="en-US" sz="1100" b="1" i="0" u="none" strike="noStrike">
                          <a:solidFill>
                            <a:srgbClr val="FFFFFF"/>
                          </a:solidFill>
                          <a:effectLst/>
                          <a:latin typeface="BIZ UDPゴシック" panose="020B0400000000000000" pitchFamily="50" charset="-128"/>
                          <a:ea typeface="BIZ UDPゴシック" panose="020B0400000000000000" pitchFamily="50" charset="-128"/>
                        </a:rPr>
                        <a:t>宿泊費</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E341A"/>
                    </a:solidFill>
                  </a:tcPr>
                </a:tc>
                <a:tc>
                  <a:txBody>
                    <a:bodyPr/>
                    <a:lstStyle/>
                    <a:p>
                      <a:pPr algn="l" fontAlgn="ctr"/>
                      <a:r>
                        <a:rPr lang="ja-JP" altLang="en-US" sz="1000" b="0" i="0" u="none" strike="noStrike">
                          <a:solidFill>
                            <a:srgbClr val="4E341A"/>
                          </a:solidFill>
                          <a:effectLst/>
                          <a:latin typeface="BIZ UDPゴシック" panose="020B0400000000000000" pitchFamily="50" charset="-128"/>
                          <a:ea typeface="BIZ UDPゴシック" panose="020B0400000000000000" pitchFamily="50" charset="-128"/>
                        </a:rPr>
                        <a:t>３，０００円／泊</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4232415603"/>
                  </a:ext>
                </a:extLst>
              </a:tr>
              <a:tr h="238125">
                <a:tc>
                  <a:txBody>
                    <a:bodyPr/>
                    <a:lstStyle/>
                    <a:p>
                      <a:pPr algn="ctr" fontAlgn="ctr"/>
                      <a:r>
                        <a:rPr lang="ja-JP" altLang="en-US" sz="1100" b="1" i="0" u="none" strike="noStrike">
                          <a:solidFill>
                            <a:srgbClr val="FFFFFF"/>
                          </a:solidFill>
                          <a:effectLst/>
                          <a:latin typeface="BIZ UDPゴシック" panose="020B0400000000000000" pitchFamily="50" charset="-128"/>
                          <a:ea typeface="BIZ UDPゴシック" panose="020B0400000000000000" pitchFamily="50" charset="-128"/>
                        </a:rPr>
                        <a:t>その他費用</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4E341A"/>
                    </a:solidFill>
                  </a:tcPr>
                </a:tc>
                <a:tc>
                  <a:txBody>
                    <a:bodyPr/>
                    <a:lstStyle/>
                    <a:p>
                      <a:pPr algn="l" fontAlgn="ctr"/>
                      <a:r>
                        <a:rPr lang="ja-JP" altLang="en-US" sz="1000" b="0" i="0" u="none" strike="noStrike" dirty="0">
                          <a:solidFill>
                            <a:srgbClr val="4E341A"/>
                          </a:solidFill>
                          <a:effectLst/>
                          <a:latin typeface="BIZ UDPゴシック" panose="020B0400000000000000" pitchFamily="50" charset="-128"/>
                          <a:ea typeface="BIZ UDPゴシック" panose="020B0400000000000000" pitchFamily="50" charset="-128"/>
                        </a:rPr>
                        <a:t>おむつ代、日用品、実費（持ち込みも可能です）</a:t>
                      </a:r>
                    </a:p>
                  </a:txBody>
                  <a:tcPr marL="9525" marR="9525" marT="9525"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472770501"/>
                  </a:ext>
                </a:extLst>
              </a:tr>
            </a:tbl>
          </a:graphicData>
        </a:graphic>
      </p:graphicFrame>
      <p:graphicFrame>
        <p:nvGraphicFramePr>
          <p:cNvPr id="7" name="表 6">
            <a:extLst>
              <a:ext uri="{FF2B5EF4-FFF2-40B4-BE49-F238E27FC236}">
                <a16:creationId xmlns:a16="http://schemas.microsoft.com/office/drawing/2014/main" id="{F3FC1C03-DC47-86F8-581E-9D180B0BFAB4}"/>
              </a:ext>
            </a:extLst>
          </p:cNvPr>
          <p:cNvGraphicFramePr>
            <a:graphicFrameLocks noGrp="1"/>
          </p:cNvGraphicFramePr>
          <p:nvPr>
            <p:extLst>
              <p:ext uri="{D42A27DB-BD31-4B8C-83A1-F6EECF244321}">
                <p14:modId xmlns:p14="http://schemas.microsoft.com/office/powerpoint/2010/main" val="330087850"/>
              </p:ext>
            </p:extLst>
          </p:nvPr>
        </p:nvGraphicFramePr>
        <p:xfrm>
          <a:off x="260645" y="5143168"/>
          <a:ext cx="6336705" cy="2902984"/>
        </p:xfrm>
        <a:graphic>
          <a:graphicData uri="http://schemas.openxmlformats.org/drawingml/2006/table">
            <a:tbl>
              <a:tblPr/>
              <a:tblGrid>
                <a:gridCol w="1718429">
                  <a:extLst>
                    <a:ext uri="{9D8B030D-6E8A-4147-A177-3AD203B41FA5}">
                      <a16:colId xmlns:a16="http://schemas.microsoft.com/office/drawing/2014/main" val="1669043790"/>
                    </a:ext>
                  </a:extLst>
                </a:gridCol>
                <a:gridCol w="861712">
                  <a:extLst>
                    <a:ext uri="{9D8B030D-6E8A-4147-A177-3AD203B41FA5}">
                      <a16:colId xmlns:a16="http://schemas.microsoft.com/office/drawing/2014/main" val="3450356491"/>
                    </a:ext>
                  </a:extLst>
                </a:gridCol>
                <a:gridCol w="809260">
                  <a:extLst>
                    <a:ext uri="{9D8B030D-6E8A-4147-A177-3AD203B41FA5}">
                      <a16:colId xmlns:a16="http://schemas.microsoft.com/office/drawing/2014/main" val="965094190"/>
                    </a:ext>
                  </a:extLst>
                </a:gridCol>
                <a:gridCol w="2947304">
                  <a:extLst>
                    <a:ext uri="{9D8B030D-6E8A-4147-A177-3AD203B41FA5}">
                      <a16:colId xmlns:a16="http://schemas.microsoft.com/office/drawing/2014/main" val="3136123348"/>
                    </a:ext>
                  </a:extLst>
                </a:gridCol>
              </a:tblGrid>
              <a:tr h="204442">
                <a:tc>
                  <a:txBody>
                    <a:bodyPr/>
                    <a:lstStyle/>
                    <a:p>
                      <a:pPr algn="ctr" fontAlgn="ctr"/>
                      <a:r>
                        <a:rPr lang="ja-JP" altLang="en-US" sz="800" b="0" i="0" u="none" strike="noStrike">
                          <a:solidFill>
                            <a:srgbClr val="FFFFFF"/>
                          </a:solidFill>
                          <a:effectLst/>
                          <a:latin typeface="BIZ UDPゴシック" panose="020B0400000000000000" pitchFamily="50" charset="-128"/>
                          <a:ea typeface="BIZ UDPゴシック" panose="020B0400000000000000" pitchFamily="50" charset="-128"/>
                        </a:rPr>
                        <a:t>加算の名称</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585332"/>
                    </a:solidFill>
                  </a:tcPr>
                </a:tc>
                <a:tc>
                  <a:txBody>
                    <a:bodyPr/>
                    <a:lstStyle/>
                    <a:p>
                      <a:pPr algn="ctr" fontAlgn="ctr"/>
                      <a:r>
                        <a:rPr lang="ja-JP" altLang="en-US" sz="800" b="0" i="0" u="none" strike="noStrike">
                          <a:solidFill>
                            <a:srgbClr val="FFFFFF"/>
                          </a:solidFill>
                          <a:effectLst/>
                          <a:latin typeface="BIZ UDPゴシック" panose="020B0400000000000000" pitchFamily="50" charset="-128"/>
                          <a:ea typeface="BIZ UDPゴシック" panose="020B0400000000000000" pitchFamily="50" charset="-128"/>
                        </a:rPr>
                        <a:t>単位数</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585332"/>
                    </a:solidFill>
                  </a:tcPr>
                </a:tc>
                <a:tc>
                  <a:txBody>
                    <a:bodyPr/>
                    <a:lstStyle/>
                    <a:p>
                      <a:pPr algn="ctr" fontAlgn="ctr"/>
                      <a:r>
                        <a:rPr lang="ja-JP" altLang="en-US" sz="800" b="0" i="0" u="none" strike="noStrike">
                          <a:solidFill>
                            <a:srgbClr val="FFFFFF"/>
                          </a:solidFill>
                          <a:effectLst/>
                          <a:latin typeface="BIZ UDPゴシック" panose="020B0400000000000000" pitchFamily="50" charset="-128"/>
                          <a:ea typeface="BIZ UDPゴシック" panose="020B0400000000000000" pitchFamily="50" charset="-128"/>
                        </a:rPr>
                        <a:t>自己負担（１割）</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7171"/>
                    </a:solidFill>
                  </a:tcPr>
                </a:tc>
                <a:tc>
                  <a:txBody>
                    <a:bodyPr/>
                    <a:lstStyle/>
                    <a:p>
                      <a:pPr algn="ctr" fontAlgn="ctr"/>
                      <a:r>
                        <a:rPr lang="ja-JP" altLang="en-US" sz="800" b="0" i="0" u="none" strike="noStrike" dirty="0">
                          <a:solidFill>
                            <a:srgbClr val="FFFFFF"/>
                          </a:solidFill>
                          <a:effectLst/>
                          <a:latin typeface="BIZ UDPゴシック" panose="020B0400000000000000" pitchFamily="50" charset="-128"/>
                          <a:ea typeface="BIZ UDPゴシック" panose="020B0400000000000000" pitchFamily="50" charset="-128"/>
                        </a:rPr>
                        <a:t>備考</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585332"/>
                    </a:solidFill>
                  </a:tcPr>
                </a:tc>
                <a:extLst>
                  <a:ext uri="{0D108BD9-81ED-4DB2-BD59-A6C34878D82A}">
                    <a16:rowId xmlns:a16="http://schemas.microsoft.com/office/drawing/2014/main" val="443313998"/>
                  </a:ext>
                </a:extLst>
              </a:tr>
              <a:tr h="248251">
                <a:tc>
                  <a:txBody>
                    <a:bodyPr/>
                    <a:lstStyle/>
                    <a:p>
                      <a:pPr algn="l" fontAlgn="ct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初期加算</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30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単位</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日</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33</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円</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日</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l" fontAlgn="ctr"/>
                      <a:r>
                        <a:rPr lang="ja-JP" altLang="en-US" sz="700" b="1" i="0" u="none" strike="noStrike" dirty="0">
                          <a:solidFill>
                            <a:srgbClr val="4E341A"/>
                          </a:solidFill>
                          <a:effectLst/>
                          <a:latin typeface="BIZ UDPゴシック" panose="020B0400000000000000" pitchFamily="50" charset="-128"/>
                          <a:ea typeface="BIZ UDPゴシック" panose="020B0400000000000000" pitchFamily="50" charset="-128"/>
                        </a:rPr>
                        <a:t>登録日から</a:t>
                      </a:r>
                      <a:r>
                        <a:rPr lang="en-US" altLang="ja-JP" sz="700" b="1" i="0" u="none" strike="noStrike" dirty="0">
                          <a:solidFill>
                            <a:srgbClr val="4E341A"/>
                          </a:solidFill>
                          <a:effectLst/>
                          <a:latin typeface="BIZ UDPゴシック" panose="020B0400000000000000" pitchFamily="50" charset="-128"/>
                          <a:ea typeface="BIZ UDPゴシック" panose="020B0400000000000000" pitchFamily="50" charset="-128"/>
                        </a:rPr>
                        <a:t>30</a:t>
                      </a:r>
                      <a:r>
                        <a:rPr lang="ja-JP" altLang="en-US" sz="700" b="1" i="0" u="none" strike="noStrike" dirty="0">
                          <a:solidFill>
                            <a:srgbClr val="4E341A"/>
                          </a:solidFill>
                          <a:effectLst/>
                          <a:latin typeface="BIZ UDPゴシック" panose="020B0400000000000000" pitchFamily="50" charset="-128"/>
                          <a:ea typeface="BIZ UDPゴシック" panose="020B0400000000000000" pitchFamily="50" charset="-128"/>
                        </a:rPr>
                        <a:t>日以内の期間及び３０日を超える病院または診療所への　　入院後に利用を再び開始した場合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1742236435"/>
                  </a:ext>
                </a:extLst>
              </a:tr>
              <a:tr h="264314">
                <a:tc>
                  <a:txBody>
                    <a:bodyPr/>
                    <a:lstStyle/>
                    <a:p>
                      <a:pPr algn="l" fontAlgn="ct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若年性認知症利用者受入加算（要支援）</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450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単位</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490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円</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l"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認知症の方で</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65</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歳の誕生日の前々日までに利用した場合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1698510749"/>
                  </a:ext>
                </a:extLst>
              </a:tr>
              <a:tr h="264314">
                <a:tc>
                  <a:txBody>
                    <a:bodyPr/>
                    <a:lstStyle/>
                    <a:p>
                      <a:pPr algn="l" fontAlgn="ct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若年性認知症利用者受入加算（要介護）</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800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単位</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871</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円</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l"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認知症の方で</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65</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歳の誕生日の前々日までに利用した場合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4132116999"/>
                  </a:ext>
                </a:extLst>
              </a:tr>
              <a:tr h="175236">
                <a:tc>
                  <a:txBody>
                    <a:bodyPr/>
                    <a:lstStyle/>
                    <a:p>
                      <a:pPr algn="l" fontAlgn="ct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認知症加算（</a:t>
                      </a:r>
                      <a:r>
                        <a:rPr lang="en-US" altLang="zh-TW" sz="800" b="1" i="0" u="none" strike="noStrike" dirty="0">
                          <a:solidFill>
                            <a:srgbClr val="4E341A"/>
                          </a:solidFill>
                          <a:effectLst/>
                          <a:latin typeface="BIZ UDPゴシック" panose="020B0400000000000000" pitchFamily="50" charset="-128"/>
                          <a:ea typeface="BIZ UDPゴシック" panose="020B0400000000000000" pitchFamily="50" charset="-128"/>
                        </a:rPr>
                        <a:t>Ⅰ</a:t>
                      </a: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800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単位</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871</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円</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l"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認知症日常生活自立度</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Ⅲ</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以上の方</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3357964747"/>
                  </a:ext>
                </a:extLst>
              </a:tr>
              <a:tr h="175236">
                <a:tc>
                  <a:txBody>
                    <a:bodyPr/>
                    <a:lstStyle/>
                    <a:p>
                      <a:pPr algn="l" fontAlgn="ct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認知症加算（</a:t>
                      </a:r>
                      <a:r>
                        <a:rPr lang="en-US" altLang="zh-TW" sz="800" b="1" i="0" u="none" strike="noStrike" dirty="0">
                          <a:solidFill>
                            <a:srgbClr val="4E341A"/>
                          </a:solidFill>
                          <a:effectLst/>
                          <a:latin typeface="BIZ UDPゴシック" panose="020B0400000000000000" pitchFamily="50" charset="-128"/>
                          <a:ea typeface="BIZ UDPゴシック" panose="020B0400000000000000" pitchFamily="50" charset="-128"/>
                        </a:rPr>
                        <a:t>Ⅱ</a:t>
                      </a: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500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単位</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544</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円</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l"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要介護区分が要介護</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2</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であり、認知症日常生活自立度</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Ⅱ</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の方</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1440505204"/>
                  </a:ext>
                </a:extLst>
              </a:tr>
              <a:tr h="240949">
                <a:tc>
                  <a:txBody>
                    <a:bodyPr/>
                    <a:lstStyle/>
                    <a:p>
                      <a:pPr algn="l" fontAlgn="ct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訪問体制強化加算</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1,000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単位</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1,088</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円</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l" fontAlgn="ct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訪問を担当する職員数や訪問回数がいずれも一定数以上である場合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1683024362"/>
                  </a:ext>
                </a:extLst>
              </a:tr>
              <a:tr h="233648">
                <a:tc>
                  <a:txBody>
                    <a:bodyPr/>
                    <a:lstStyle/>
                    <a:p>
                      <a:pPr algn="l"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総合マネジメント体制強化加算</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1,000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単位</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1,088</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円</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l" fontAlgn="ctr"/>
                      <a:r>
                        <a:rPr lang="ja-JP" altLang="en-US" sz="700" b="1" i="0" u="none" strike="noStrike">
                          <a:solidFill>
                            <a:srgbClr val="4E341A"/>
                          </a:solidFill>
                          <a:effectLst/>
                          <a:latin typeface="BIZ UDPゴシック" panose="020B0400000000000000" pitchFamily="50" charset="-128"/>
                          <a:ea typeface="BIZ UDPゴシック" panose="020B0400000000000000" pitchFamily="50" charset="-128"/>
                        </a:rPr>
                        <a:t>個別サービス計画の多職種協働による適時適切な見直しや地域における活動への参加機会の確保等を行う等の体制が整備されている場合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147901927"/>
                  </a:ext>
                </a:extLst>
              </a:tr>
              <a:tr h="233648">
                <a:tc>
                  <a:txBody>
                    <a:bodyPr/>
                    <a:lstStyle/>
                    <a:p>
                      <a:pPr algn="l"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サービス的強体制強化加算（</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Ⅰ</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750</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単位</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a:txBody>
                    <a:bodyPr/>
                    <a:lstStyle/>
                    <a:p>
                      <a:pPr algn="ctr" fontAlgn="ct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816</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円</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月</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EEDD"/>
                    </a:solidFill>
                  </a:tcPr>
                </a:tc>
                <a:tc>
                  <a:txBody>
                    <a:bodyPr/>
                    <a:lstStyle/>
                    <a:p>
                      <a:pPr algn="l" fontAlgn="ctr"/>
                      <a:r>
                        <a:rPr lang="ja-JP" altLang="en-US" sz="700" b="1" i="0" u="none" strike="noStrike">
                          <a:solidFill>
                            <a:srgbClr val="4E341A"/>
                          </a:solidFill>
                          <a:effectLst/>
                          <a:latin typeface="BIZ UDPゴシック" panose="020B0400000000000000" pitchFamily="50" charset="-128"/>
                          <a:ea typeface="BIZ UDPゴシック" panose="020B0400000000000000" pitchFamily="50" charset="-128"/>
                        </a:rPr>
                        <a:t>職員体制による加算（介護福祉士の比率が</a:t>
                      </a:r>
                      <a:r>
                        <a:rPr lang="en-US" altLang="ja-JP" sz="700" b="1" i="0" u="none" strike="noStrike">
                          <a:solidFill>
                            <a:srgbClr val="4E341A"/>
                          </a:solidFill>
                          <a:effectLst/>
                          <a:latin typeface="BIZ UDPゴシック" panose="020B0400000000000000" pitchFamily="50" charset="-128"/>
                          <a:ea typeface="BIZ UDPゴシック" panose="020B0400000000000000" pitchFamily="50" charset="-128"/>
                        </a:rPr>
                        <a:t>70</a:t>
                      </a:r>
                      <a:r>
                        <a:rPr lang="ja-JP" altLang="en-US" sz="700" b="1" i="0" u="none" strike="noStrike">
                          <a:solidFill>
                            <a:srgbClr val="4E341A"/>
                          </a:solidFill>
                          <a:effectLst/>
                          <a:latin typeface="BIZ UDPゴシック" panose="020B0400000000000000" pitchFamily="50" charset="-128"/>
                          <a:ea typeface="BIZ UDPゴシック" panose="020B0400000000000000" pitchFamily="50" charset="-128"/>
                        </a:rPr>
                        <a:t>％以上または勤続</a:t>
                      </a:r>
                      <a:r>
                        <a:rPr lang="en-US" altLang="ja-JP" sz="700" b="1" i="0" u="none" strike="noStrike">
                          <a:solidFill>
                            <a:srgbClr val="4E341A"/>
                          </a:solidFill>
                          <a:effectLst/>
                          <a:latin typeface="BIZ UDPゴシック" panose="020B0400000000000000" pitchFamily="50" charset="-128"/>
                          <a:ea typeface="BIZ UDPゴシック" panose="020B0400000000000000" pitchFamily="50" charset="-128"/>
                        </a:rPr>
                        <a:t>10</a:t>
                      </a:r>
                      <a:r>
                        <a:rPr lang="ja-JP" altLang="en-US" sz="700" b="1" i="0" u="none" strike="noStrike">
                          <a:solidFill>
                            <a:srgbClr val="4E341A"/>
                          </a:solidFill>
                          <a:effectLst/>
                          <a:latin typeface="BIZ UDPゴシック" panose="020B0400000000000000" pitchFamily="50" charset="-128"/>
                          <a:ea typeface="BIZ UDPゴシック" panose="020B0400000000000000" pitchFamily="50" charset="-128"/>
                        </a:rPr>
                        <a:t>年以上の介護福祉士の比率</a:t>
                      </a:r>
                      <a:r>
                        <a:rPr lang="en-US" altLang="ja-JP" sz="700" b="1" i="0" u="none" strike="noStrike">
                          <a:solidFill>
                            <a:srgbClr val="4E341A"/>
                          </a:solidFill>
                          <a:effectLst/>
                          <a:latin typeface="BIZ UDPゴシック" panose="020B0400000000000000" pitchFamily="50" charset="-128"/>
                          <a:ea typeface="BIZ UDPゴシック" panose="020B0400000000000000" pitchFamily="50" charset="-128"/>
                        </a:rPr>
                        <a:t>25</a:t>
                      </a:r>
                      <a:r>
                        <a:rPr lang="ja-JP" altLang="en-US" sz="700" b="1" i="0" u="none" strike="noStrike">
                          <a:solidFill>
                            <a:srgbClr val="4E341A"/>
                          </a:solidFill>
                          <a:effectLst/>
                          <a:latin typeface="BIZ UDPゴシック" panose="020B0400000000000000" pitchFamily="50" charset="-128"/>
                          <a:ea typeface="BIZ UDPゴシック" panose="020B0400000000000000" pitchFamily="50" charset="-128"/>
                        </a:rPr>
                        <a:t>％以上のいずれかを満たすこと）</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3708501499"/>
                  </a:ext>
                </a:extLst>
              </a:tr>
              <a:tr h="248251">
                <a:tc>
                  <a:txBody>
                    <a:bodyPr/>
                    <a:lstStyle/>
                    <a:p>
                      <a:pPr algn="l" fontAlgn="ct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介護職員処遇改善加算（</a:t>
                      </a:r>
                      <a:r>
                        <a:rPr lang="en-US" altLang="zh-TW" sz="800" b="1" i="0" u="none" strike="noStrike" dirty="0">
                          <a:solidFill>
                            <a:srgbClr val="4E341A"/>
                          </a:solidFill>
                          <a:effectLst/>
                          <a:latin typeface="BIZ UDPゴシック" panose="020B0400000000000000" pitchFamily="50" charset="-128"/>
                          <a:ea typeface="BIZ UDPゴシック" panose="020B0400000000000000" pitchFamily="50" charset="-128"/>
                        </a:rPr>
                        <a:t>Ⅰ</a:t>
                      </a: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gridSpan="2">
                  <a:txBody>
                    <a:bodyPr/>
                    <a:lstStyle/>
                    <a:p>
                      <a:pPr algn="ctr" fontAlgn="ct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１ヶ月に利用したサービスの総単位数に対して加算する（</a:t>
                      </a:r>
                      <a:r>
                        <a:rPr lang="en-US" altLang="ja-JP" sz="800" b="1" i="0" u="none" strike="noStrike">
                          <a:solidFill>
                            <a:srgbClr val="4E341A"/>
                          </a:solidFill>
                          <a:effectLst/>
                          <a:latin typeface="BIZ UDPゴシック" panose="020B0400000000000000" pitchFamily="50" charset="-128"/>
                          <a:ea typeface="BIZ UDPゴシック" panose="020B0400000000000000" pitchFamily="50" charset="-128"/>
                        </a:rPr>
                        <a:t>10.2</a:t>
                      </a: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hMerge="1">
                  <a:txBody>
                    <a:bodyPr/>
                    <a:lstStyle/>
                    <a:p>
                      <a:endParaRPr kumimoji="1" lang="ja-JP" altLang="en-US"/>
                    </a:p>
                  </a:txBody>
                  <a:tcPr/>
                </a:tc>
                <a:tc>
                  <a:txBody>
                    <a:bodyPr/>
                    <a:lstStyle/>
                    <a:p>
                      <a:pPr algn="l" fontAlgn="ctr"/>
                      <a:r>
                        <a:rPr lang="ja-JP" altLang="en-US" sz="800" b="1" i="0" u="none" strike="noStrike">
                          <a:solidFill>
                            <a:srgbClr val="4E341A"/>
                          </a:solidFill>
                          <a:effectLst/>
                          <a:latin typeface="BIZ UDPゴシック" panose="020B0400000000000000" pitchFamily="50" charset="-128"/>
                          <a:ea typeface="BIZ UDPゴシック" panose="020B0400000000000000" pitchFamily="50" charset="-128"/>
                        </a:rPr>
                        <a:t>介護職員の処遇改善のための加算</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828202654"/>
                  </a:ext>
                </a:extLst>
              </a:tr>
              <a:tr h="350472">
                <a:tc>
                  <a:txBody>
                    <a:bodyPr/>
                    <a:lstStyle/>
                    <a:p>
                      <a:pPr algn="l" fontAlgn="ct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介護職員等特定処遇改善加算（</a:t>
                      </a:r>
                      <a:r>
                        <a:rPr lang="en-US" altLang="zh-TW" sz="800" b="1" i="0" u="none" strike="noStrike" dirty="0">
                          <a:solidFill>
                            <a:srgbClr val="4E341A"/>
                          </a:solidFill>
                          <a:effectLst/>
                          <a:latin typeface="BIZ UDPゴシック" panose="020B0400000000000000" pitchFamily="50" charset="-128"/>
                          <a:ea typeface="BIZ UDPゴシック" panose="020B0400000000000000" pitchFamily="50" charset="-128"/>
                        </a:rPr>
                        <a:t>Ⅰ</a:t>
                      </a:r>
                      <a:r>
                        <a:rPr lang="zh-TW"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gridSpan="2">
                  <a:txBody>
                    <a:bodyPr/>
                    <a:lstStyle/>
                    <a:p>
                      <a:pPr algn="ctr"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１ヶ月に利用したサービスの総単位数に対して加算する（</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1.</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５％）</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hMerge="1">
                  <a:txBody>
                    <a:bodyPr/>
                    <a:lstStyle/>
                    <a:p>
                      <a:endParaRPr kumimoji="1" lang="ja-JP" altLang="en-US"/>
                    </a:p>
                  </a:txBody>
                  <a:tcPr/>
                </a:tc>
                <a:tc>
                  <a:txBody>
                    <a:bodyPr/>
                    <a:lstStyle/>
                    <a:p>
                      <a:pPr algn="l" fontAlgn="ctr"/>
                      <a:r>
                        <a:rPr lang="ja-JP" altLang="en-US" sz="700" b="1" i="0" u="none" strike="noStrike">
                          <a:solidFill>
                            <a:srgbClr val="4E341A"/>
                          </a:solidFill>
                          <a:effectLst/>
                          <a:latin typeface="BIZ UDPゴシック" panose="020B0400000000000000" pitchFamily="50" charset="-128"/>
                          <a:ea typeface="BIZ UDPゴシック" panose="020B0400000000000000" pitchFamily="50" charset="-128"/>
                        </a:rPr>
                        <a:t>介護福祉士の配置要件、現行加算要件、職場環境等要件及び見える化要件の全てを満たし、経験・技能のある介護職員に重点化しつつ、職員の更なる処遇改善のための加算</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3149120631"/>
                  </a:ext>
                </a:extLst>
              </a:tr>
              <a:tr h="248251">
                <a:tc>
                  <a:txBody>
                    <a:bodyPr/>
                    <a:lstStyle/>
                    <a:p>
                      <a:pPr algn="l"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介護職員等ベースアップ等支援加算</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gridSpan="2">
                  <a:txBody>
                    <a:bodyPr/>
                    <a:lstStyle/>
                    <a:p>
                      <a:pPr algn="ctr"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１ヶ月に利用したサービスの総単位数に対して加算する（</a:t>
                      </a:r>
                      <a:r>
                        <a:rPr lang="en-US" altLang="ja-JP" sz="800" b="1" i="0" u="none" strike="noStrike" dirty="0">
                          <a:solidFill>
                            <a:srgbClr val="4E341A"/>
                          </a:solidFill>
                          <a:effectLst/>
                          <a:latin typeface="BIZ UDPゴシック" panose="020B0400000000000000" pitchFamily="50" charset="-128"/>
                          <a:ea typeface="BIZ UDPゴシック" panose="020B0400000000000000" pitchFamily="50" charset="-128"/>
                        </a:rPr>
                        <a:t>1.7</a:t>
                      </a: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tc hMerge="1">
                  <a:txBody>
                    <a:bodyPr/>
                    <a:lstStyle/>
                    <a:p>
                      <a:endParaRPr kumimoji="1" lang="ja-JP" altLang="en-US"/>
                    </a:p>
                  </a:txBody>
                  <a:tcPr/>
                </a:tc>
                <a:tc>
                  <a:txBody>
                    <a:bodyPr/>
                    <a:lstStyle/>
                    <a:p>
                      <a:pPr algn="l" fontAlgn="ctr"/>
                      <a:r>
                        <a:rPr lang="ja-JP" altLang="en-US" sz="800" b="1" i="0" u="none" strike="noStrike" dirty="0">
                          <a:solidFill>
                            <a:srgbClr val="4E341A"/>
                          </a:solidFill>
                          <a:effectLst/>
                          <a:latin typeface="BIZ UDPゴシック" panose="020B0400000000000000" pitchFamily="50" charset="-128"/>
                          <a:ea typeface="BIZ UDPゴシック" panose="020B0400000000000000" pitchFamily="50" charset="-128"/>
                        </a:rPr>
                        <a:t>介護職員のベースアップ等を図り、介護職員等の更なる処遇改善を図るための加算</a:t>
                      </a:r>
                    </a:p>
                  </a:txBody>
                  <a:tcPr marL="7301" marR="7301" marT="7301" marB="0" anchor="ctr">
                    <a:lnL w="6350" cap="flat" cmpd="sng" algn="ctr">
                      <a:solidFill>
                        <a:srgbClr val="4E341A"/>
                      </a:solidFill>
                      <a:prstDash val="solid"/>
                      <a:round/>
                      <a:headEnd type="none" w="med" len="med"/>
                      <a:tailEnd type="none" w="med" len="med"/>
                    </a:lnL>
                    <a:lnR w="6350" cap="flat" cmpd="sng" algn="ctr">
                      <a:solidFill>
                        <a:srgbClr val="4E341A"/>
                      </a:solidFill>
                      <a:prstDash val="solid"/>
                      <a:round/>
                      <a:headEnd type="none" w="med" len="med"/>
                      <a:tailEnd type="none" w="med" len="med"/>
                    </a:lnR>
                    <a:lnT w="6350" cap="flat" cmpd="sng" algn="ctr">
                      <a:solidFill>
                        <a:srgbClr val="4E341A"/>
                      </a:solidFill>
                      <a:prstDash val="solid"/>
                      <a:round/>
                      <a:headEnd type="none" w="med" len="med"/>
                      <a:tailEnd type="none" w="med" len="med"/>
                    </a:lnT>
                    <a:lnB w="6350" cap="flat" cmpd="sng" algn="ctr">
                      <a:solidFill>
                        <a:srgbClr val="4E341A"/>
                      </a:solidFill>
                      <a:prstDash val="solid"/>
                      <a:round/>
                      <a:headEnd type="none" w="med" len="med"/>
                      <a:tailEnd type="none" w="med" len="med"/>
                    </a:lnB>
                    <a:solidFill>
                      <a:srgbClr val="FFFFD5"/>
                    </a:solidFill>
                  </a:tcPr>
                </a:tc>
                <a:extLst>
                  <a:ext uri="{0D108BD9-81ED-4DB2-BD59-A6C34878D82A}">
                    <a16:rowId xmlns:a16="http://schemas.microsoft.com/office/drawing/2014/main" val="369256273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357168" y="785787"/>
            <a:ext cx="6143668" cy="642943"/>
          </a:xfrm>
          <a:prstGeom prst="ellipse">
            <a:avLst/>
          </a:prstGeom>
          <a:solidFill>
            <a:srgbClr val="FFFF99"/>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HGP創英角ｺﾞｼｯｸUB" pitchFamily="50" charset="-128"/>
              <a:ea typeface="HGP創英角ｺﾞｼｯｸUB" pitchFamily="50" charset="-128"/>
            </a:endParaRPr>
          </a:p>
        </p:txBody>
      </p:sp>
      <p:sp>
        <p:nvSpPr>
          <p:cNvPr id="2" name="ホームベース 1"/>
          <p:cNvSpPr/>
          <p:nvPr/>
        </p:nvSpPr>
        <p:spPr>
          <a:xfrm>
            <a:off x="142878" y="142844"/>
            <a:ext cx="3786190" cy="571504"/>
          </a:xfrm>
          <a:prstGeom prst="homePlate">
            <a:avLst/>
          </a:prstGeom>
          <a:solidFill>
            <a:schemeClr val="accent6">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rPr>
              <a:t>家具付高齢者住宅</a:t>
            </a:r>
          </a:p>
        </p:txBody>
      </p:sp>
      <p:sp>
        <p:nvSpPr>
          <p:cNvPr id="3" name="テキスト ボックス 2"/>
          <p:cNvSpPr txBox="1"/>
          <p:nvPr/>
        </p:nvSpPr>
        <p:spPr>
          <a:xfrm>
            <a:off x="142854" y="1500167"/>
            <a:ext cx="6556603" cy="738664"/>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400" b="1" dirty="0">
                <a:latin typeface="ＭＳ Ｐゴシック" pitchFamily="50" charset="-128"/>
                <a:ea typeface="ＭＳ Ｐゴシック" pitchFamily="50" charset="-128"/>
              </a:rPr>
              <a:t>従来の</a:t>
            </a:r>
            <a:r>
              <a:rPr kumimoji="1" lang="ja-JP" altLang="en-US" sz="1400" b="1" dirty="0">
                <a:solidFill>
                  <a:srgbClr val="FF0000"/>
                </a:solidFill>
                <a:latin typeface="ＭＳ Ｐゴシック" pitchFamily="50" charset="-128"/>
                <a:ea typeface="ＭＳ Ｐゴシック" pitchFamily="50" charset="-128"/>
              </a:rPr>
              <a:t>介護施設とは異なり</a:t>
            </a:r>
            <a:r>
              <a:rPr kumimoji="1" lang="ja-JP" altLang="en-US" sz="1400" b="1" dirty="0">
                <a:latin typeface="ＭＳ Ｐゴシック" pitchFamily="50" charset="-128"/>
                <a:ea typeface="ＭＳ Ｐゴシック" pitchFamily="50" charset="-128"/>
              </a:rPr>
              <a:t>、</a:t>
            </a:r>
            <a:r>
              <a:rPr kumimoji="1" lang="ja-JP" altLang="en-US" sz="1400" b="1" u="sng" dirty="0">
                <a:solidFill>
                  <a:srgbClr val="FF0000"/>
                </a:solidFill>
                <a:latin typeface="ＭＳ Ｐゴシック" pitchFamily="50" charset="-128"/>
                <a:ea typeface="ＭＳ Ｐゴシック" pitchFamily="50" charset="-128"/>
              </a:rPr>
              <a:t>自由度が高く</a:t>
            </a:r>
            <a:r>
              <a:rPr kumimoji="1" lang="ja-JP" altLang="en-US" sz="1400" b="1" dirty="0">
                <a:latin typeface="ＭＳ Ｐゴシック" pitchFamily="50" charset="-128"/>
                <a:ea typeface="ＭＳ Ｐゴシック" pitchFamily="50" charset="-128"/>
              </a:rPr>
              <a:t>、</a:t>
            </a:r>
            <a:r>
              <a:rPr kumimoji="1" lang="ja-JP" altLang="en-US" sz="1400" b="1" dirty="0">
                <a:solidFill>
                  <a:srgbClr val="FF0000"/>
                </a:solidFill>
                <a:latin typeface="ＭＳ Ｐゴシック" pitchFamily="50" charset="-128"/>
                <a:ea typeface="ＭＳ Ｐゴシック" pitchFamily="50" charset="-128"/>
              </a:rPr>
              <a:t>介護が必要になった際</a:t>
            </a:r>
            <a:r>
              <a:rPr kumimoji="1" lang="ja-JP" altLang="en-US" sz="1400" b="1" dirty="0">
                <a:latin typeface="ＭＳ Ｐゴシック" pitchFamily="50" charset="-128"/>
                <a:ea typeface="ＭＳ Ｐゴシック" pitchFamily="50" charset="-128"/>
              </a:rPr>
              <a:t>にも、</a:t>
            </a:r>
            <a:r>
              <a:rPr kumimoji="1" lang="ja-JP" altLang="en-US" sz="1400" b="1" u="sng" dirty="0">
                <a:solidFill>
                  <a:srgbClr val="FF0000"/>
                </a:solidFill>
                <a:latin typeface="ＭＳ Ｐゴシック" pitchFamily="50" charset="-128"/>
                <a:ea typeface="ＭＳ Ｐゴシック" pitchFamily="50" charset="-128"/>
              </a:rPr>
              <a:t>併設の</a:t>
            </a:r>
            <a:endParaRPr kumimoji="1" lang="en-US" altLang="ja-JP" sz="1400" b="1" u="sng" dirty="0">
              <a:solidFill>
                <a:srgbClr val="FF0000"/>
              </a:solidFill>
              <a:latin typeface="ＭＳ Ｐゴシック" pitchFamily="50" charset="-128"/>
              <a:ea typeface="ＭＳ Ｐゴシック" pitchFamily="50" charset="-128"/>
            </a:endParaRPr>
          </a:p>
          <a:p>
            <a:r>
              <a:rPr kumimoji="1" lang="ja-JP" altLang="en-US" sz="1400" b="1" u="sng" dirty="0">
                <a:solidFill>
                  <a:srgbClr val="FF0000"/>
                </a:solidFill>
                <a:latin typeface="ＭＳ Ｐゴシック" pitchFamily="50" charset="-128"/>
                <a:ea typeface="ＭＳ Ｐゴシック" pitchFamily="50" charset="-128"/>
              </a:rPr>
              <a:t>小規模多機能型居宅介護のサービス</a:t>
            </a:r>
            <a:r>
              <a:rPr kumimoji="1" lang="ja-JP" altLang="en-US" sz="1400" b="1" dirty="0">
                <a:latin typeface="ＭＳ Ｐゴシック" pitchFamily="50" charset="-128"/>
                <a:ea typeface="ＭＳ Ｐゴシック" pitchFamily="50" charset="-128"/>
              </a:rPr>
              <a:t>を利用することができるので、</a:t>
            </a:r>
            <a:r>
              <a:rPr kumimoji="1" lang="ja-JP" altLang="en-US" sz="1400" b="1" dirty="0">
                <a:solidFill>
                  <a:srgbClr val="FF0000"/>
                </a:solidFill>
                <a:latin typeface="ＭＳ Ｐゴシック" pitchFamily="50" charset="-128"/>
                <a:ea typeface="ＭＳ Ｐゴシック" pitchFamily="50" charset="-128"/>
              </a:rPr>
              <a:t>２４時間安心</a:t>
            </a:r>
            <a:r>
              <a:rPr kumimoji="1" lang="ja-JP" altLang="en-US" sz="1400" b="1" dirty="0">
                <a:latin typeface="ＭＳ Ｐゴシック" pitchFamily="50" charset="-128"/>
                <a:ea typeface="ＭＳ Ｐゴシック" pitchFamily="50" charset="-128"/>
              </a:rPr>
              <a:t>して</a:t>
            </a:r>
            <a:endParaRPr kumimoji="1" lang="en-US" altLang="ja-JP" sz="1400" b="1" dirty="0">
              <a:latin typeface="ＭＳ Ｐゴシック" pitchFamily="50" charset="-128"/>
              <a:ea typeface="ＭＳ Ｐゴシック" pitchFamily="50" charset="-128"/>
            </a:endParaRPr>
          </a:p>
          <a:p>
            <a:r>
              <a:rPr lang="ja-JP" altLang="en-US" sz="1400" b="1" dirty="0">
                <a:latin typeface="ＭＳ Ｐゴシック" pitchFamily="50" charset="-128"/>
                <a:ea typeface="ＭＳ Ｐゴシック" pitchFamily="50" charset="-128"/>
              </a:rPr>
              <a:t>お過ごしになれます。</a:t>
            </a:r>
            <a:endParaRPr kumimoji="1" lang="ja-JP" altLang="en-US" sz="1400" b="1" dirty="0">
              <a:latin typeface="ＭＳ Ｐゴシック" pitchFamily="50" charset="-128"/>
              <a:ea typeface="ＭＳ Ｐゴシック" pitchFamily="50" charset="-128"/>
            </a:endParaRPr>
          </a:p>
        </p:txBody>
      </p:sp>
      <p:sp>
        <p:nvSpPr>
          <p:cNvPr id="5" name="テキスト ボックス 4"/>
          <p:cNvSpPr txBox="1"/>
          <p:nvPr/>
        </p:nvSpPr>
        <p:spPr>
          <a:xfrm>
            <a:off x="1142984" y="2357423"/>
            <a:ext cx="4643469" cy="523220"/>
          </a:xfrm>
          <a:prstGeom prst="rect">
            <a:avLst/>
          </a:prstGeom>
          <a:noFill/>
        </p:spPr>
        <p:txBody>
          <a:bodyPr wrap="square" rtlCol="0">
            <a:spAutoFit/>
          </a:bodyPr>
          <a:lstStyle/>
          <a:p>
            <a:r>
              <a:rPr kumimoji="1" lang="en-US" altLang="ja-JP" sz="2800" dirty="0"/>
              <a:t>【</a:t>
            </a:r>
            <a:r>
              <a:rPr kumimoji="1" lang="ja-JP" altLang="en-US" sz="2800" dirty="0"/>
              <a:t>家具付高齢者住宅の特色</a:t>
            </a:r>
            <a:r>
              <a:rPr kumimoji="1" lang="en-US" altLang="ja-JP" sz="2800" dirty="0"/>
              <a:t>】</a:t>
            </a:r>
            <a:endParaRPr kumimoji="1" lang="ja-JP" altLang="en-US" sz="2800" dirty="0"/>
          </a:p>
        </p:txBody>
      </p:sp>
      <p:sp>
        <p:nvSpPr>
          <p:cNvPr id="6" name="テキスト ボックス 5"/>
          <p:cNvSpPr txBox="1"/>
          <p:nvPr/>
        </p:nvSpPr>
        <p:spPr>
          <a:xfrm>
            <a:off x="857233" y="857226"/>
            <a:ext cx="5429288" cy="461665"/>
          </a:xfrm>
          <a:prstGeom prst="rect">
            <a:avLst/>
          </a:prstGeom>
          <a:noFill/>
        </p:spPr>
        <p:txBody>
          <a:bodyPr wrap="square" rtlCol="0">
            <a:spAutoFit/>
          </a:bodyPr>
          <a:lstStyle/>
          <a:p>
            <a:pPr algn="ctr"/>
            <a:r>
              <a:rPr lang="ja-JP" altLang="en-US" sz="2400" b="1" dirty="0">
                <a:solidFill>
                  <a:srgbClr val="FF6600"/>
                </a:solidFill>
                <a:latin typeface="HGP創英角ｺﾞｼｯｸUB" pitchFamily="50" charset="-128"/>
                <a:ea typeface="HGP創英角ｺﾞｼｯｸUB" pitchFamily="50" charset="-128"/>
              </a:rPr>
              <a:t>家具付高齢者住宅はこんなサービスです</a:t>
            </a:r>
            <a:endParaRPr lang="ja-JP" altLang="en-US" sz="2400" b="1" dirty="0">
              <a:latin typeface="HGP創英角ｺﾞｼｯｸUB" pitchFamily="50" charset="-128"/>
              <a:ea typeface="HGP創英角ｺﾞｼｯｸUB" pitchFamily="50" charset="-128"/>
            </a:endParaRPr>
          </a:p>
        </p:txBody>
      </p:sp>
      <p:sp>
        <p:nvSpPr>
          <p:cNvPr id="8" name="テキスト ボックス 7"/>
          <p:cNvSpPr txBox="1"/>
          <p:nvPr/>
        </p:nvSpPr>
        <p:spPr>
          <a:xfrm>
            <a:off x="142854" y="2857490"/>
            <a:ext cx="6572296" cy="1877437"/>
          </a:xfrm>
          <a:prstGeom prst="rect">
            <a:avLst/>
          </a:prstGeom>
          <a:solidFill>
            <a:schemeClr val="bg1"/>
          </a:solidFill>
          <a:ln w="28575">
            <a:solidFill>
              <a:srgbClr val="FF5050"/>
            </a:solidFill>
            <a:prstDash val="sysDash"/>
          </a:ln>
        </p:spPr>
        <p:txBody>
          <a:bodyPr wrap="square" rtlCol="0">
            <a:spAutoFit/>
          </a:bodyPr>
          <a:lstStyle/>
          <a:p>
            <a:r>
              <a:rPr kumimoji="1" lang="ja-JP" altLang="en-US" sz="1400" dirty="0"/>
              <a:t>①</a:t>
            </a:r>
            <a:r>
              <a:rPr kumimoji="1" lang="ja-JP" altLang="en-US" sz="1400" u="sng" dirty="0"/>
              <a:t>安心の介護サービスが併設</a:t>
            </a:r>
            <a:endParaRPr kumimoji="1" lang="en-US" altLang="ja-JP" sz="1400" u="sng" dirty="0"/>
          </a:p>
          <a:p>
            <a:r>
              <a:rPr lang="ja-JP" altLang="en-US" sz="1400" dirty="0"/>
              <a:t>②</a:t>
            </a:r>
            <a:r>
              <a:rPr lang="ja-JP" altLang="en-US" sz="1400" u="sng" dirty="0"/>
              <a:t>入居一時金は不要です。</a:t>
            </a:r>
            <a:r>
              <a:rPr lang="ja-JP" altLang="en-US" sz="1400" dirty="0"/>
              <a:t>　</a:t>
            </a:r>
            <a:r>
              <a:rPr lang="en-US" altLang="ja-JP" sz="1200" dirty="0"/>
              <a:t>※</a:t>
            </a:r>
            <a:r>
              <a:rPr lang="ja-JP" altLang="en-US" sz="1200" dirty="0"/>
              <a:t>敷金（家賃の３ヶ月分）が必要となります。</a:t>
            </a:r>
            <a:endParaRPr lang="en-US" altLang="ja-JP" sz="1200" dirty="0"/>
          </a:p>
          <a:p>
            <a:r>
              <a:rPr kumimoji="1" lang="ja-JP" altLang="en-US" sz="1400" dirty="0"/>
              <a:t>③</a:t>
            </a:r>
            <a:r>
              <a:rPr kumimoji="1" lang="ja-JP" altLang="en-US" sz="1400" u="sng" dirty="0"/>
              <a:t>家具付き</a:t>
            </a:r>
            <a:r>
              <a:rPr kumimoji="1" lang="ja-JP" altLang="en-US" sz="1600" dirty="0"/>
              <a:t>　</a:t>
            </a:r>
            <a:r>
              <a:rPr kumimoji="1" lang="en-US" altLang="ja-JP" sz="1200" dirty="0"/>
              <a:t>※</a:t>
            </a:r>
            <a:r>
              <a:rPr kumimoji="1" lang="ja-JP" altLang="en-US" sz="1200" dirty="0"/>
              <a:t>必要な家具調度品は備え付けられており、家具の心配無しにご入居いただけます。</a:t>
            </a:r>
            <a:endParaRPr kumimoji="1" lang="en-US" altLang="ja-JP" sz="1200" dirty="0"/>
          </a:p>
          <a:p>
            <a:r>
              <a:rPr lang="ja-JP" altLang="en-US" sz="1400" dirty="0"/>
              <a:t>④</a:t>
            </a:r>
            <a:r>
              <a:rPr lang="ja-JP" altLang="en-US" sz="1400" u="sng" dirty="0"/>
              <a:t>温かい手作り料理をご提供いたします。</a:t>
            </a:r>
            <a:r>
              <a:rPr lang="ja-JP" altLang="en-US" sz="1400" dirty="0"/>
              <a:t>　</a:t>
            </a:r>
            <a:endParaRPr lang="en-US" altLang="ja-JP" sz="1400" dirty="0"/>
          </a:p>
          <a:p>
            <a:r>
              <a:rPr lang="ja-JP" altLang="en-US" sz="1600" dirty="0"/>
              <a:t>　</a:t>
            </a:r>
            <a:r>
              <a:rPr lang="en-US" altLang="ja-JP" sz="1200" dirty="0"/>
              <a:t>※</a:t>
            </a:r>
            <a:r>
              <a:rPr lang="ja-JP" altLang="en-US" sz="1200" dirty="0"/>
              <a:t>併設の小規模多機能型居宅介護サービス契約が必要となります。</a:t>
            </a:r>
            <a:endParaRPr lang="en-US" altLang="ja-JP" sz="1200" dirty="0"/>
          </a:p>
          <a:p>
            <a:r>
              <a:rPr kumimoji="1" lang="ja-JP" altLang="en-US" sz="1400" dirty="0"/>
              <a:t>⑤</a:t>
            </a:r>
            <a:r>
              <a:rPr kumimoji="1" lang="ja-JP" altLang="en-US" sz="1400" u="sng" dirty="0"/>
              <a:t>各種外出イベントを企画致します。</a:t>
            </a:r>
            <a:endParaRPr kumimoji="1" lang="en-US" altLang="ja-JP" sz="1400" u="sng" dirty="0"/>
          </a:p>
          <a:p>
            <a:r>
              <a:rPr lang="ja-JP" altLang="en-US" sz="1600" dirty="0"/>
              <a:t>　</a:t>
            </a:r>
            <a:r>
              <a:rPr lang="ja-JP" altLang="en-US" sz="1200" dirty="0"/>
              <a:t>お買い物ツアー、季節毎の風物詩ツアーの他に、温泉やレストランでのディナーなど楽しい</a:t>
            </a:r>
            <a:endParaRPr lang="en-US" altLang="ja-JP" sz="1200" dirty="0"/>
          </a:p>
          <a:p>
            <a:r>
              <a:rPr lang="ja-JP" altLang="en-US" sz="1200" dirty="0"/>
              <a:t>　お出かけ等の計画をいたします。</a:t>
            </a:r>
            <a:endParaRPr kumimoji="1" lang="ja-JP" altLang="en-US" sz="1200" dirty="0"/>
          </a:p>
        </p:txBody>
      </p:sp>
      <p:sp>
        <p:nvSpPr>
          <p:cNvPr id="9" name="円/楕円 8"/>
          <p:cNvSpPr/>
          <p:nvPr/>
        </p:nvSpPr>
        <p:spPr>
          <a:xfrm>
            <a:off x="142852" y="4857754"/>
            <a:ext cx="1785950" cy="357191"/>
          </a:xfrm>
          <a:prstGeom prst="ellipse">
            <a:avLst/>
          </a:prstGeom>
          <a:solidFill>
            <a:srgbClr val="FF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P創英角ｺﾞｼｯｸUB" pitchFamily="50" charset="-128"/>
                <a:ea typeface="HGP創英角ｺﾞｼｯｸUB" pitchFamily="50" charset="-128"/>
              </a:rPr>
              <a:t>ご利用料金</a:t>
            </a:r>
          </a:p>
        </p:txBody>
      </p:sp>
      <p:pic>
        <p:nvPicPr>
          <p:cNvPr id="3078" name="Picture 6"/>
          <p:cNvPicPr>
            <a:picLocks noChangeAspect="1" noChangeArrowheads="1"/>
          </p:cNvPicPr>
          <p:nvPr/>
        </p:nvPicPr>
        <p:blipFill>
          <a:blip r:embed="rId2" cstate="print"/>
          <a:srcRect/>
          <a:stretch>
            <a:fillRect/>
          </a:stretch>
        </p:blipFill>
        <p:spPr bwMode="auto">
          <a:xfrm>
            <a:off x="3286124" y="4857752"/>
            <a:ext cx="2571768" cy="1300133"/>
          </a:xfrm>
          <a:prstGeom prst="roundRect">
            <a:avLst>
              <a:gd name="adj" fmla="val 8594"/>
            </a:avLst>
          </a:prstGeom>
          <a:solidFill>
            <a:srgbClr val="FFFFFF">
              <a:shade val="85000"/>
            </a:srgbClr>
          </a:solidFill>
          <a:ln>
            <a:noFill/>
          </a:ln>
          <a:effectLst/>
        </p:spPr>
      </p:pic>
      <p:sp>
        <p:nvSpPr>
          <p:cNvPr id="15" name="テキスト ボックス 14"/>
          <p:cNvSpPr txBox="1"/>
          <p:nvPr/>
        </p:nvSpPr>
        <p:spPr>
          <a:xfrm>
            <a:off x="5357826" y="4857754"/>
            <a:ext cx="1313180" cy="307777"/>
          </a:xfrm>
          <a:prstGeom prst="rect">
            <a:avLst/>
          </a:prstGeom>
          <a:noFill/>
        </p:spPr>
        <p:txBody>
          <a:bodyPr wrap="none" rtlCol="0">
            <a:spAutoFit/>
          </a:bodyPr>
          <a:lstStyle/>
          <a:p>
            <a:r>
              <a:rPr kumimoji="1" lang="en-US" altLang="ja-JP" sz="1400" dirty="0">
                <a:latin typeface="HGP創英角ｺﾞｼｯｸUB" pitchFamily="50" charset="-128"/>
                <a:ea typeface="HGP創英角ｺﾞｼｯｸUB" pitchFamily="50" charset="-128"/>
              </a:rPr>
              <a:t>※</a:t>
            </a:r>
            <a:r>
              <a:rPr kumimoji="1" lang="ja-JP" altLang="en-US" sz="1400" dirty="0">
                <a:latin typeface="HGP創英角ｺﾞｼｯｸUB" pitchFamily="50" charset="-128"/>
                <a:ea typeface="HGP創英角ｺﾞｼｯｸUB" pitchFamily="50" charset="-128"/>
              </a:rPr>
              <a:t>居室イメージ</a:t>
            </a:r>
          </a:p>
        </p:txBody>
      </p:sp>
      <p:graphicFrame>
        <p:nvGraphicFramePr>
          <p:cNvPr id="16" name="表 15"/>
          <p:cNvGraphicFramePr>
            <a:graphicFrameLocks noGrp="1"/>
          </p:cNvGraphicFramePr>
          <p:nvPr/>
        </p:nvGraphicFramePr>
        <p:xfrm>
          <a:off x="214290" y="5500693"/>
          <a:ext cx="3009900" cy="354330"/>
        </p:xfrm>
        <a:graphic>
          <a:graphicData uri="http://schemas.openxmlformats.org/drawingml/2006/table">
            <a:tbl>
              <a:tblPr/>
              <a:tblGrid>
                <a:gridCol w="1614835">
                  <a:extLst>
                    <a:ext uri="{9D8B030D-6E8A-4147-A177-3AD203B41FA5}">
                      <a16:colId xmlns:a16="http://schemas.microsoft.com/office/drawing/2014/main" val="20000"/>
                    </a:ext>
                  </a:extLst>
                </a:gridCol>
                <a:gridCol w="1395065">
                  <a:extLst>
                    <a:ext uri="{9D8B030D-6E8A-4147-A177-3AD203B41FA5}">
                      <a16:colId xmlns:a16="http://schemas.microsoft.com/office/drawing/2014/main" val="20001"/>
                    </a:ext>
                  </a:extLst>
                </a:gridCol>
              </a:tblGrid>
              <a:tr h="177165">
                <a:tc gridSpan="2">
                  <a:txBody>
                    <a:bodyPr/>
                    <a:lstStyle/>
                    <a:p>
                      <a:pPr algn="ctr" fontAlgn="ctr"/>
                      <a:r>
                        <a:rPr lang="ja-JP" altLang="en-US" sz="1100" b="1" i="0" u="none" strike="noStrike" dirty="0">
                          <a:solidFill>
                            <a:srgbClr val="000000"/>
                          </a:solidFill>
                          <a:latin typeface="HGP創英角ｺﾞｼｯｸUB"/>
                        </a:rPr>
                        <a:t>敷金（家賃の</a:t>
                      </a:r>
                      <a:r>
                        <a:rPr lang="en-US" altLang="ja-JP" sz="1100" b="1" i="0" u="none" strike="noStrike" dirty="0">
                          <a:solidFill>
                            <a:srgbClr val="000000"/>
                          </a:solidFill>
                          <a:latin typeface="HGP創英角ｺﾞｼｯｸUB"/>
                        </a:rPr>
                        <a:t>3</a:t>
                      </a:r>
                      <a:r>
                        <a:rPr lang="ja-JP" altLang="en-US" sz="1100" b="1" i="0" u="none" strike="noStrike" dirty="0">
                          <a:solidFill>
                            <a:srgbClr val="000000"/>
                          </a:solidFill>
                          <a:latin typeface="HGP創英角ｺﾞｼｯｸUB"/>
                        </a:rPr>
                        <a:t>ヶ月分）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177165">
                <a:tc>
                  <a:txBody>
                    <a:bodyPr/>
                    <a:lstStyle/>
                    <a:p>
                      <a:pPr algn="ctr" fontAlgn="ctr"/>
                      <a:r>
                        <a:rPr lang="ja-JP" altLang="en-US" sz="1100" b="1" i="0" u="none" strike="noStrike" dirty="0">
                          <a:solidFill>
                            <a:srgbClr val="000000"/>
                          </a:solidFill>
                          <a:latin typeface="HGP創英角ｺﾞｼｯｸUB"/>
                        </a:rPr>
                        <a:t>家具付</a:t>
                      </a:r>
                      <a:r>
                        <a:rPr lang="ja-JP" altLang="en-US" sz="1100" b="0" i="0" u="none" strike="noStrike" dirty="0">
                          <a:solidFill>
                            <a:srgbClr val="000000"/>
                          </a:solidFill>
                          <a:latin typeface="HGP創英角ｺﾞｼｯｸUB"/>
                        </a:rPr>
                        <a:t>　</a:t>
                      </a:r>
                      <a:r>
                        <a:rPr lang="en-US" altLang="ja-JP" sz="1100" b="0" i="0" u="none" strike="noStrike" dirty="0">
                          <a:solidFill>
                            <a:srgbClr val="000000"/>
                          </a:solidFill>
                          <a:latin typeface="HGP創英角ｺﾞｼｯｸUB"/>
                        </a:rPr>
                        <a:t>297,000</a:t>
                      </a:r>
                      <a:r>
                        <a:rPr lang="ja-JP" altLang="en-US" sz="1100" b="0" i="0" u="none" strike="noStrike" dirty="0">
                          <a:solidFill>
                            <a:srgbClr val="000000"/>
                          </a:solidFill>
                          <a:latin typeface="HGP創英角ｺﾞｼｯｸUB"/>
                        </a:rPr>
                        <a:t>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b="1" i="0" u="none" strike="noStrike" dirty="0">
                          <a:solidFill>
                            <a:srgbClr val="000000"/>
                          </a:solidFill>
                          <a:latin typeface="HGP創英角ｺﾞｼｯｸUB"/>
                        </a:rPr>
                        <a:t>家具なし</a:t>
                      </a:r>
                      <a:r>
                        <a:rPr lang="ja-JP" altLang="en-US" sz="1100" b="0" i="0" u="none" strike="noStrike" dirty="0">
                          <a:solidFill>
                            <a:srgbClr val="000000"/>
                          </a:solidFill>
                          <a:latin typeface="HGP創英角ｺﾞｼｯｸUB"/>
                        </a:rPr>
                        <a:t>　</a:t>
                      </a:r>
                      <a:r>
                        <a:rPr lang="en-US" altLang="ja-JP" sz="1100" b="0" i="0" u="none" strike="noStrike" dirty="0">
                          <a:solidFill>
                            <a:srgbClr val="000000"/>
                          </a:solidFill>
                          <a:latin typeface="HGP創英角ｺﾞｼｯｸUB"/>
                        </a:rPr>
                        <a:t>291,000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 name="テキスト ボックス 21"/>
          <p:cNvSpPr txBox="1"/>
          <p:nvPr/>
        </p:nvSpPr>
        <p:spPr>
          <a:xfrm>
            <a:off x="214292" y="5214945"/>
            <a:ext cx="954107" cy="276999"/>
          </a:xfrm>
          <a:prstGeom prst="rect">
            <a:avLst/>
          </a:prstGeom>
          <a:noFill/>
        </p:spPr>
        <p:txBody>
          <a:bodyPr wrap="none" rtlCol="0">
            <a:spAutoFit/>
          </a:bodyPr>
          <a:lstStyle/>
          <a:p>
            <a:r>
              <a:rPr kumimoji="1" lang="en-US" altLang="ja-JP" sz="1200" dirty="0">
                <a:latin typeface="HGP創英角ｺﾞｼｯｸUB" pitchFamily="50" charset="-128"/>
                <a:ea typeface="HGP創英角ｺﾞｼｯｸUB" pitchFamily="50" charset="-128"/>
              </a:rPr>
              <a:t>【</a:t>
            </a:r>
            <a:r>
              <a:rPr kumimoji="1" lang="ja-JP" altLang="en-US" sz="1200" dirty="0">
                <a:latin typeface="HGP創英角ｺﾞｼｯｸUB" pitchFamily="50" charset="-128"/>
                <a:ea typeface="HGP創英角ｺﾞｼｯｸUB" pitchFamily="50" charset="-128"/>
              </a:rPr>
              <a:t>初回費用</a:t>
            </a:r>
            <a:r>
              <a:rPr kumimoji="1" lang="en-US" altLang="ja-JP" sz="1200" dirty="0">
                <a:latin typeface="HGP創英角ｺﾞｼｯｸUB" pitchFamily="50" charset="-128"/>
                <a:ea typeface="HGP創英角ｺﾞｼｯｸUB" pitchFamily="50" charset="-128"/>
              </a:rPr>
              <a:t>】</a:t>
            </a:r>
            <a:endParaRPr kumimoji="1" lang="ja-JP" altLang="en-US" sz="1200" dirty="0">
              <a:latin typeface="HGP創英角ｺﾞｼｯｸUB" pitchFamily="50" charset="-128"/>
              <a:ea typeface="HGP創英角ｺﾞｼｯｸUB"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284724947"/>
              </p:ext>
            </p:extLst>
          </p:nvPr>
        </p:nvGraphicFramePr>
        <p:xfrm>
          <a:off x="214290" y="6286512"/>
          <a:ext cx="6456715" cy="1300134"/>
        </p:xfrm>
        <a:graphic>
          <a:graphicData uri="http://schemas.openxmlformats.org/drawingml/2006/table">
            <a:tbl>
              <a:tblPr/>
              <a:tblGrid>
                <a:gridCol w="1212403">
                  <a:extLst>
                    <a:ext uri="{9D8B030D-6E8A-4147-A177-3AD203B41FA5}">
                      <a16:colId xmlns:a16="http://schemas.microsoft.com/office/drawing/2014/main" val="20000"/>
                    </a:ext>
                  </a:extLst>
                </a:gridCol>
                <a:gridCol w="1189720">
                  <a:extLst>
                    <a:ext uri="{9D8B030D-6E8A-4147-A177-3AD203B41FA5}">
                      <a16:colId xmlns:a16="http://schemas.microsoft.com/office/drawing/2014/main" val="20001"/>
                    </a:ext>
                  </a:extLst>
                </a:gridCol>
                <a:gridCol w="1743311">
                  <a:extLst>
                    <a:ext uri="{9D8B030D-6E8A-4147-A177-3AD203B41FA5}">
                      <a16:colId xmlns:a16="http://schemas.microsoft.com/office/drawing/2014/main" val="20002"/>
                    </a:ext>
                  </a:extLst>
                </a:gridCol>
                <a:gridCol w="1077226">
                  <a:extLst>
                    <a:ext uri="{9D8B030D-6E8A-4147-A177-3AD203B41FA5}">
                      <a16:colId xmlns:a16="http://schemas.microsoft.com/office/drawing/2014/main" val="20003"/>
                    </a:ext>
                  </a:extLst>
                </a:gridCol>
                <a:gridCol w="1234055">
                  <a:extLst>
                    <a:ext uri="{9D8B030D-6E8A-4147-A177-3AD203B41FA5}">
                      <a16:colId xmlns:a16="http://schemas.microsoft.com/office/drawing/2014/main" val="20004"/>
                    </a:ext>
                  </a:extLst>
                </a:gridCol>
              </a:tblGrid>
              <a:tr h="280649">
                <a:tc rowSpan="2">
                  <a:txBody>
                    <a:bodyPr/>
                    <a:lstStyle/>
                    <a:p>
                      <a:pPr algn="ctr" fontAlgn="ctr"/>
                      <a:r>
                        <a:rPr lang="ja-JP" altLang="en-US" sz="1200" b="0" i="0" u="none" strike="noStrike" dirty="0">
                          <a:solidFill>
                            <a:srgbClr val="000000"/>
                          </a:solidFill>
                          <a:latin typeface="HGP創英角ｺﾞｼｯｸUB" pitchFamily="50" charset="-128"/>
                          <a:ea typeface="HGP創英角ｺﾞｼｯｸUB" pitchFamily="50" charset="-128"/>
                        </a:rPr>
                        <a:t>入居人数</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ja-JP" altLang="en-US" sz="1200" b="0" i="0" u="none" strike="noStrike" dirty="0">
                          <a:solidFill>
                            <a:srgbClr val="000000"/>
                          </a:solidFill>
                          <a:latin typeface="HGP創英角ｺﾞｼｯｸUB" pitchFamily="50" charset="-128"/>
                          <a:ea typeface="HGP創英角ｺﾞｼｯｸUB" pitchFamily="50" charset="-128"/>
                        </a:rPr>
                        <a:t>㎡</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latin typeface="HGP創英角ｺﾞｼｯｸUB" pitchFamily="50" charset="-128"/>
                          <a:ea typeface="HGP創英角ｺﾞｼｯｸUB" pitchFamily="50" charset="-128"/>
                        </a:rPr>
                        <a:t>家具付家賃</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2">
                  <a:txBody>
                    <a:bodyPr/>
                    <a:lstStyle/>
                    <a:p>
                      <a:pPr algn="ctr" fontAlgn="ctr"/>
                      <a:r>
                        <a:rPr lang="ja-JP" altLang="en-US" sz="1200" b="0" i="0" u="none" strike="noStrike" dirty="0">
                          <a:solidFill>
                            <a:srgbClr val="000000"/>
                          </a:solidFill>
                          <a:latin typeface="HGP創英角ｺﾞｼｯｸUB" pitchFamily="50" charset="-128"/>
                          <a:ea typeface="HGP創英角ｺﾞｼｯｸUB" pitchFamily="50" charset="-128"/>
                        </a:rPr>
                        <a:t>管理費</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ja-JP" altLang="en-US" sz="1200" b="0" i="0" u="none" strike="noStrike" dirty="0">
                          <a:solidFill>
                            <a:srgbClr val="000000"/>
                          </a:solidFill>
                          <a:latin typeface="HGP創英角ｺﾞｼｯｸUB" pitchFamily="50" charset="-128"/>
                          <a:ea typeface="HGP創英角ｺﾞｼｯｸUB" pitchFamily="50" charset="-128"/>
                        </a:rPr>
                        <a:t>合計</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389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rgbClr val="000000"/>
                          </a:solidFill>
                          <a:latin typeface="HGP創英角ｺﾞｼｯｸUB" pitchFamily="50" charset="-128"/>
                          <a:ea typeface="HGP創英角ｺﾞｼｯｸUB" pitchFamily="50" charset="-128"/>
                        </a:rPr>
                        <a:t>(</a:t>
                      </a:r>
                      <a:r>
                        <a:rPr lang="ja-JP" altLang="en-US" sz="1200" b="0" i="0" u="none" strike="noStrike" dirty="0">
                          <a:solidFill>
                            <a:srgbClr val="000000"/>
                          </a:solidFill>
                          <a:latin typeface="HGP創英角ｺﾞｼｯｸUB" pitchFamily="50" charset="-128"/>
                          <a:ea typeface="HGP創英角ｺﾞｼｯｸUB" pitchFamily="50" charset="-128"/>
                        </a:rPr>
                        <a:t>　</a:t>
                      </a:r>
                      <a:r>
                        <a:rPr lang="en-US" altLang="ja-JP" sz="1200" b="0" i="0" u="none" strike="noStrike" dirty="0">
                          <a:solidFill>
                            <a:srgbClr val="000000"/>
                          </a:solidFill>
                          <a:latin typeface="HGP創英角ｺﾞｼｯｸUB" pitchFamily="50" charset="-128"/>
                          <a:ea typeface="HGP創英角ｺﾞｼｯｸUB" pitchFamily="50" charset="-128"/>
                        </a:rPr>
                        <a:t>)</a:t>
                      </a:r>
                      <a:r>
                        <a:rPr lang="ja-JP" altLang="en-US" sz="1200" b="0" i="0" u="none" strike="noStrike" dirty="0">
                          <a:solidFill>
                            <a:srgbClr val="000000"/>
                          </a:solidFill>
                          <a:latin typeface="HGP創英角ｺﾞｼｯｸUB" pitchFamily="50" charset="-128"/>
                          <a:ea typeface="HGP創英角ｺﾞｼｯｸUB" pitchFamily="50" charset="-128"/>
                        </a:rPr>
                        <a:t>内は家具なし</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203897">
                <a:tc rowSpan="2">
                  <a:txBody>
                    <a:bodyPr/>
                    <a:lstStyle/>
                    <a:p>
                      <a:pPr algn="ctr" fontAlgn="ctr"/>
                      <a:r>
                        <a:rPr lang="ja-JP" altLang="en-US" sz="1200" b="0" i="0" u="none" strike="noStrike" dirty="0">
                          <a:solidFill>
                            <a:srgbClr val="000000"/>
                          </a:solidFill>
                          <a:latin typeface="HGP創英角ｺﾞｼｯｸUB" pitchFamily="50" charset="-128"/>
                          <a:ea typeface="HGP創英角ｺﾞｼｯｸUB" pitchFamily="50" charset="-128"/>
                        </a:rPr>
                        <a:t>１人</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fontAlgn="ctr"/>
                      <a:r>
                        <a:rPr lang="en-US" altLang="ja-JP" sz="1200" b="0" i="0" u="none" strike="noStrike" dirty="0">
                          <a:solidFill>
                            <a:srgbClr val="000000"/>
                          </a:solidFill>
                          <a:latin typeface="HGP創英角ｺﾞｼｯｸUB" pitchFamily="50" charset="-128"/>
                          <a:ea typeface="HGP創英角ｺﾞｼｯｸUB" pitchFamily="50" charset="-128"/>
                        </a:rPr>
                        <a:t>26.53</a:t>
                      </a:r>
                      <a:r>
                        <a:rPr lang="ja-JP" altLang="en-US" sz="1200" b="0" i="0" u="none" strike="noStrike" dirty="0">
                          <a:solidFill>
                            <a:srgbClr val="000000"/>
                          </a:solidFill>
                          <a:latin typeface="HGP創英角ｺﾞｼｯｸUB" pitchFamily="50" charset="-128"/>
                          <a:ea typeface="HGP創英角ｺﾞｼｯｸUB" pitchFamily="50" charset="-128"/>
                        </a:rPr>
                        <a:t>～</a:t>
                      </a:r>
                      <a:r>
                        <a:rPr lang="en-US" altLang="ja-JP" sz="1200" b="0" i="0" u="none" strike="noStrike" dirty="0">
                          <a:solidFill>
                            <a:srgbClr val="000000"/>
                          </a:solidFill>
                          <a:latin typeface="HGP創英角ｺﾞｼｯｸUB" pitchFamily="50" charset="-128"/>
                          <a:ea typeface="HGP創英角ｺﾞｼｯｸUB" pitchFamily="50" charset="-128"/>
                        </a:rPr>
                        <a:t>31.44</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latin typeface="HGP創英角ｺﾞｼｯｸUB" pitchFamily="50" charset="-128"/>
                          <a:ea typeface="HGP創英角ｺﾞｼｯｸUB" pitchFamily="50" charset="-128"/>
                        </a:rPr>
                        <a:t>99,000</a:t>
                      </a:r>
                      <a:r>
                        <a:rPr lang="ja-JP" altLang="en-US" sz="1200" b="0" i="0" u="none" strike="noStrike" dirty="0">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2">
                  <a:txBody>
                    <a:bodyPr/>
                    <a:lstStyle/>
                    <a:p>
                      <a:pPr algn="ctr" fontAlgn="ctr"/>
                      <a:r>
                        <a:rPr lang="en-US" altLang="ja-JP" sz="1200" b="0" i="0" u="none" strike="noStrike" dirty="0">
                          <a:solidFill>
                            <a:srgbClr val="000000"/>
                          </a:solidFill>
                          <a:latin typeface="HGP創英角ｺﾞｼｯｸUB" pitchFamily="50" charset="-128"/>
                          <a:ea typeface="HGP創英角ｺﾞｼｯｸUB" pitchFamily="50" charset="-128"/>
                        </a:rPr>
                        <a:t>30</a:t>
                      </a:r>
                      <a:r>
                        <a:rPr lang="ja-JP" altLang="en-US" sz="1200" b="0" i="0" u="none" strike="noStrike" dirty="0">
                          <a:solidFill>
                            <a:srgbClr val="000000"/>
                          </a:solidFill>
                          <a:latin typeface="HGP創英角ｺﾞｼｯｸUB" pitchFamily="50" charset="-128"/>
                          <a:ea typeface="HGP創英角ｺﾞｼｯｸUB" pitchFamily="50" charset="-128"/>
                        </a:rPr>
                        <a:t>，</a:t>
                      </a:r>
                      <a:r>
                        <a:rPr lang="en-US" altLang="ja-JP" sz="1200" b="0" i="0" u="none" strike="noStrike" dirty="0">
                          <a:solidFill>
                            <a:srgbClr val="000000"/>
                          </a:solidFill>
                          <a:latin typeface="HGP創英角ｺﾞｼｯｸUB" pitchFamily="50" charset="-128"/>
                          <a:ea typeface="HGP創英角ｺﾞｼｯｸUB" pitchFamily="50" charset="-128"/>
                        </a:rPr>
                        <a:t>000</a:t>
                      </a:r>
                      <a:r>
                        <a:rPr lang="ja-JP" altLang="en-US" sz="1200" b="0" i="0" u="none" strike="noStrike" dirty="0">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latin typeface="HGP創英角ｺﾞｼｯｸUB" pitchFamily="50" charset="-128"/>
                          <a:ea typeface="HGP創英角ｺﾞｼｯｸUB" pitchFamily="50" charset="-128"/>
                        </a:rPr>
                        <a:t>135,000</a:t>
                      </a:r>
                      <a:r>
                        <a:rPr lang="ja-JP" altLang="en-US" sz="1200" b="0" i="0" u="none" strike="noStrike">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2"/>
                  </a:ext>
                </a:extLst>
              </a:tr>
              <a:tr h="20389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0" i="0" u="none" strike="noStrike" dirty="0">
                          <a:solidFill>
                            <a:srgbClr val="000000"/>
                          </a:solidFill>
                          <a:latin typeface="HGP創英角ｺﾞｼｯｸUB" pitchFamily="50" charset="-128"/>
                          <a:ea typeface="HGP創英角ｺﾞｼｯｸUB" pitchFamily="50" charset="-128"/>
                        </a:rPr>
                        <a:t>（</a:t>
                      </a:r>
                      <a:r>
                        <a:rPr lang="en-US" altLang="ja-JP" sz="1200" b="0" i="0" u="none" strike="noStrike" dirty="0">
                          <a:solidFill>
                            <a:srgbClr val="000000"/>
                          </a:solidFill>
                          <a:latin typeface="HGP創英角ｺﾞｼｯｸUB" pitchFamily="50" charset="-128"/>
                          <a:ea typeface="HGP創英角ｺﾞｼｯｸUB" pitchFamily="50" charset="-128"/>
                        </a:rPr>
                        <a:t>97,000</a:t>
                      </a:r>
                      <a:r>
                        <a:rPr lang="ja-JP" altLang="en-US" sz="1200" b="0" i="0" u="none" strike="noStrike" dirty="0">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1200" b="0" i="0" u="none" strike="noStrike" dirty="0">
                          <a:solidFill>
                            <a:srgbClr val="000000"/>
                          </a:solidFill>
                          <a:latin typeface="HGP創英角ｺﾞｼｯｸUB" pitchFamily="50" charset="-128"/>
                          <a:ea typeface="HGP創英角ｺﾞｼｯｸUB" pitchFamily="50" charset="-128"/>
                        </a:rPr>
                        <a:t>（</a:t>
                      </a:r>
                      <a:r>
                        <a:rPr lang="en-US" altLang="ja-JP" sz="1200" b="0" i="0" u="none" strike="noStrike" dirty="0">
                          <a:solidFill>
                            <a:srgbClr val="000000"/>
                          </a:solidFill>
                          <a:latin typeface="HGP創英角ｺﾞｼｯｸUB" pitchFamily="50" charset="-128"/>
                          <a:ea typeface="HGP創英角ｺﾞｼｯｸUB" pitchFamily="50" charset="-128"/>
                        </a:rPr>
                        <a:t>133,000</a:t>
                      </a:r>
                      <a:r>
                        <a:rPr lang="ja-JP" altLang="en-US" sz="1200" b="0" i="0" u="none" strike="noStrike" dirty="0">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3897">
                <a:tc rowSpan="2">
                  <a:txBody>
                    <a:bodyPr/>
                    <a:lstStyle/>
                    <a:p>
                      <a:pPr algn="ctr" fontAlgn="ctr"/>
                      <a:r>
                        <a:rPr lang="ja-JP" altLang="en-US" sz="1200" b="0" i="0" u="none" strike="noStrike">
                          <a:solidFill>
                            <a:srgbClr val="000000"/>
                          </a:solidFill>
                          <a:latin typeface="HGP創英角ｺﾞｼｯｸUB" pitchFamily="50" charset="-128"/>
                          <a:ea typeface="HGP創英角ｺﾞｼｯｸUB" pitchFamily="50" charset="-128"/>
                        </a:rPr>
                        <a:t>２人</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en-US" altLang="ja-JP" sz="1200" b="0" i="0" u="none" strike="noStrike">
                          <a:solidFill>
                            <a:srgbClr val="000000"/>
                          </a:solidFill>
                          <a:latin typeface="HGP創英角ｺﾞｼｯｸUB" pitchFamily="50" charset="-128"/>
                          <a:ea typeface="HGP創英角ｺﾞｼｯｸUB" pitchFamily="50" charset="-128"/>
                        </a:rPr>
                        <a:t>99,000</a:t>
                      </a:r>
                      <a:r>
                        <a:rPr lang="ja-JP" altLang="en-US" sz="1200" b="0" i="0" u="none" strike="noStrike">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2">
                  <a:txBody>
                    <a:bodyPr/>
                    <a:lstStyle/>
                    <a:p>
                      <a:pPr algn="ctr" fontAlgn="ctr"/>
                      <a:r>
                        <a:rPr lang="en-US" altLang="ja-JP" sz="1200" b="0" i="0" u="none" strike="noStrike" dirty="0">
                          <a:solidFill>
                            <a:srgbClr val="000000"/>
                          </a:solidFill>
                          <a:latin typeface="HGP創英角ｺﾞｼｯｸUB" pitchFamily="50" charset="-128"/>
                          <a:ea typeface="HGP創英角ｺﾞｼｯｸUB" pitchFamily="50" charset="-128"/>
                        </a:rPr>
                        <a:t>36,000</a:t>
                      </a:r>
                      <a:r>
                        <a:rPr lang="ja-JP" altLang="en-US" sz="1200" b="0" i="0" u="none" strike="noStrike" dirty="0">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latin typeface="HGP創英角ｺﾞｼｯｸUB" pitchFamily="50" charset="-128"/>
                          <a:ea typeface="HGP創英角ｺﾞｼｯｸUB" pitchFamily="50" charset="-128"/>
                        </a:rPr>
                        <a:t>135,000</a:t>
                      </a:r>
                      <a:r>
                        <a:rPr lang="ja-JP" altLang="en-US" sz="1200" b="0" i="0" u="none" strike="noStrike" dirty="0">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4"/>
                  </a:ext>
                </a:extLst>
              </a:tr>
              <a:tr h="20389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0" i="0" u="none" strike="noStrike">
                          <a:solidFill>
                            <a:srgbClr val="000000"/>
                          </a:solidFill>
                          <a:latin typeface="HGP創英角ｺﾞｼｯｸUB" pitchFamily="50" charset="-128"/>
                          <a:ea typeface="HGP創英角ｺﾞｼｯｸUB" pitchFamily="50" charset="-128"/>
                        </a:rPr>
                        <a:t>（</a:t>
                      </a:r>
                      <a:r>
                        <a:rPr lang="en-US" altLang="ja-JP" sz="1200" b="0" i="0" u="none" strike="noStrike">
                          <a:solidFill>
                            <a:srgbClr val="000000"/>
                          </a:solidFill>
                          <a:latin typeface="HGP創英角ｺﾞｼｯｸUB" pitchFamily="50" charset="-128"/>
                          <a:ea typeface="HGP創英角ｺﾞｼｯｸUB" pitchFamily="50" charset="-128"/>
                        </a:rPr>
                        <a:t>97,000</a:t>
                      </a:r>
                      <a:r>
                        <a:rPr lang="ja-JP" altLang="en-US" sz="1200" b="0" i="0" u="none" strike="noStrike">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fontAlgn="ctr"/>
                      <a:r>
                        <a:rPr lang="ja-JP" altLang="en-US" sz="1200" b="0" i="0" u="none" strike="noStrike" dirty="0">
                          <a:solidFill>
                            <a:srgbClr val="000000"/>
                          </a:solidFill>
                          <a:latin typeface="HGP創英角ｺﾞｼｯｸUB" pitchFamily="50" charset="-128"/>
                          <a:ea typeface="HGP創英角ｺﾞｼｯｸUB" pitchFamily="50" charset="-128"/>
                        </a:rPr>
                        <a:t>（</a:t>
                      </a:r>
                      <a:r>
                        <a:rPr lang="en-US" altLang="ja-JP" sz="1200" b="0" i="0" u="none" strike="noStrike" dirty="0">
                          <a:solidFill>
                            <a:srgbClr val="000000"/>
                          </a:solidFill>
                          <a:latin typeface="HGP創英角ｺﾞｼｯｸUB" pitchFamily="50" charset="-128"/>
                          <a:ea typeface="HGP創英角ｺﾞｼｯｸUB" pitchFamily="50" charset="-128"/>
                        </a:rPr>
                        <a:t>133,000</a:t>
                      </a:r>
                      <a:r>
                        <a:rPr lang="ja-JP" altLang="en-US" sz="1200" b="0" i="0" u="none" strike="noStrike" dirty="0">
                          <a:solidFill>
                            <a:srgbClr val="000000"/>
                          </a:solidFill>
                          <a:latin typeface="HGP創英角ｺﾞｼｯｸUB" pitchFamily="50" charset="-128"/>
                          <a:ea typeface="HGP創英角ｺﾞｼｯｸUB" pitchFamily="50" charset="-128"/>
                        </a:rPr>
                        <a:t>円）</a:t>
                      </a:r>
                    </a:p>
                  </a:txBody>
                  <a:tcPr marL="6899" marR="6899" marT="6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5" name="テキスト ボックス 24"/>
          <p:cNvSpPr txBox="1"/>
          <p:nvPr/>
        </p:nvSpPr>
        <p:spPr>
          <a:xfrm>
            <a:off x="214292" y="6000763"/>
            <a:ext cx="1973617" cy="276999"/>
          </a:xfrm>
          <a:prstGeom prst="rect">
            <a:avLst/>
          </a:prstGeom>
          <a:noFill/>
        </p:spPr>
        <p:txBody>
          <a:bodyPr wrap="none" rtlCol="0">
            <a:spAutoFit/>
          </a:bodyPr>
          <a:lstStyle/>
          <a:p>
            <a:r>
              <a:rPr kumimoji="1" lang="en-US" altLang="ja-JP" sz="1200" dirty="0">
                <a:latin typeface="HGP創英角ｺﾞｼｯｸUB" pitchFamily="50" charset="-128"/>
                <a:ea typeface="HGP創英角ｺﾞｼｯｸUB" pitchFamily="50" charset="-128"/>
              </a:rPr>
              <a:t>【</a:t>
            </a:r>
            <a:r>
              <a:rPr lang="ja-JP" altLang="en-US" sz="1200" dirty="0">
                <a:latin typeface="HGP創英角ｺﾞｼｯｸUB" pitchFamily="50" charset="-128"/>
                <a:ea typeface="HGP創英角ｺﾞｼｯｸUB" pitchFamily="50" charset="-128"/>
              </a:rPr>
              <a:t>居室　</a:t>
            </a:r>
            <a:r>
              <a:rPr lang="en-US" altLang="ja-JP" sz="1200" dirty="0">
                <a:latin typeface="HGP創英角ｺﾞｼｯｸUB" pitchFamily="50" charset="-128"/>
                <a:ea typeface="HGP創英角ｺﾞｼｯｸUB" pitchFamily="50" charset="-128"/>
              </a:rPr>
              <a:t>7</a:t>
            </a:r>
            <a:r>
              <a:rPr lang="ja-JP" altLang="en-US" sz="1200" dirty="0">
                <a:latin typeface="HGP創英角ｺﾞｼｯｸUB" pitchFamily="50" charset="-128"/>
                <a:ea typeface="HGP創英角ｺﾞｼｯｸUB" pitchFamily="50" charset="-128"/>
              </a:rPr>
              <a:t>部屋　　利用料金</a:t>
            </a:r>
            <a:r>
              <a:rPr kumimoji="1" lang="en-US" altLang="ja-JP" sz="1200" dirty="0">
                <a:latin typeface="HGP創英角ｺﾞｼｯｸUB" pitchFamily="50" charset="-128"/>
                <a:ea typeface="HGP創英角ｺﾞｼｯｸUB" pitchFamily="50" charset="-128"/>
              </a:rPr>
              <a:t>】</a:t>
            </a:r>
            <a:endParaRPr kumimoji="1" lang="ja-JP" altLang="en-US" sz="1200" dirty="0">
              <a:latin typeface="HGP創英角ｺﾞｼｯｸUB" pitchFamily="50" charset="-128"/>
              <a:ea typeface="HGP創英角ｺﾞｼｯｸUB" pitchFamily="50" charset="-128"/>
            </a:endParaRPr>
          </a:p>
        </p:txBody>
      </p:sp>
      <p:sp>
        <p:nvSpPr>
          <p:cNvPr id="26" name="テキスト ボックス 25"/>
          <p:cNvSpPr txBox="1"/>
          <p:nvPr/>
        </p:nvSpPr>
        <p:spPr>
          <a:xfrm>
            <a:off x="214292" y="7572399"/>
            <a:ext cx="800219" cy="276999"/>
          </a:xfrm>
          <a:prstGeom prst="rect">
            <a:avLst/>
          </a:prstGeom>
          <a:noFill/>
        </p:spPr>
        <p:txBody>
          <a:bodyPr wrap="none" rtlCol="0">
            <a:spAutoFit/>
          </a:bodyPr>
          <a:lstStyle/>
          <a:p>
            <a:r>
              <a:rPr kumimoji="1" lang="en-US" altLang="ja-JP" sz="1200" dirty="0">
                <a:latin typeface="HGP創英角ｺﾞｼｯｸUB" pitchFamily="50" charset="-128"/>
                <a:ea typeface="HGP創英角ｺﾞｼｯｸUB" pitchFamily="50" charset="-128"/>
              </a:rPr>
              <a:t>【</a:t>
            </a:r>
            <a:r>
              <a:rPr kumimoji="1" lang="ja-JP" altLang="en-US" sz="1200" dirty="0">
                <a:latin typeface="HGP創英角ｺﾞｼｯｸUB" pitchFamily="50" charset="-128"/>
                <a:ea typeface="HGP創英角ｺﾞｼｯｸUB" pitchFamily="50" charset="-128"/>
              </a:rPr>
              <a:t>食事代</a:t>
            </a:r>
            <a:r>
              <a:rPr kumimoji="1" lang="en-US" altLang="ja-JP" sz="1200" dirty="0">
                <a:latin typeface="HGP創英角ｺﾞｼｯｸUB" pitchFamily="50" charset="-128"/>
                <a:ea typeface="HGP創英角ｺﾞｼｯｸUB" pitchFamily="50" charset="-128"/>
              </a:rPr>
              <a:t>】</a:t>
            </a:r>
            <a:endParaRPr kumimoji="1" lang="ja-JP" altLang="en-US" sz="1200" dirty="0">
              <a:latin typeface="HGP創英角ｺﾞｼｯｸUB" pitchFamily="50" charset="-128"/>
              <a:ea typeface="HGP創英角ｺﾞｼｯｸUB"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2522504104"/>
              </p:ext>
            </p:extLst>
          </p:nvPr>
        </p:nvGraphicFramePr>
        <p:xfrm>
          <a:off x="285728" y="7858148"/>
          <a:ext cx="3515459" cy="384810"/>
        </p:xfrm>
        <a:graphic>
          <a:graphicData uri="http://schemas.openxmlformats.org/drawingml/2006/table">
            <a:tbl>
              <a:tblPr/>
              <a:tblGrid>
                <a:gridCol w="799545">
                  <a:extLst>
                    <a:ext uri="{9D8B030D-6E8A-4147-A177-3AD203B41FA5}">
                      <a16:colId xmlns:a16="http://schemas.microsoft.com/office/drawing/2014/main" val="20000"/>
                    </a:ext>
                  </a:extLst>
                </a:gridCol>
                <a:gridCol w="901074">
                  <a:extLst>
                    <a:ext uri="{9D8B030D-6E8A-4147-A177-3AD203B41FA5}">
                      <a16:colId xmlns:a16="http://schemas.microsoft.com/office/drawing/2014/main" val="20001"/>
                    </a:ext>
                  </a:extLst>
                </a:gridCol>
                <a:gridCol w="888383">
                  <a:extLst>
                    <a:ext uri="{9D8B030D-6E8A-4147-A177-3AD203B41FA5}">
                      <a16:colId xmlns:a16="http://schemas.microsoft.com/office/drawing/2014/main" val="20002"/>
                    </a:ext>
                  </a:extLst>
                </a:gridCol>
                <a:gridCol w="926457">
                  <a:extLst>
                    <a:ext uri="{9D8B030D-6E8A-4147-A177-3AD203B41FA5}">
                      <a16:colId xmlns:a16="http://schemas.microsoft.com/office/drawing/2014/main" val="20003"/>
                    </a:ext>
                  </a:extLst>
                </a:gridCol>
              </a:tblGrid>
              <a:tr h="192405">
                <a:tc>
                  <a:txBody>
                    <a:bodyPr/>
                    <a:lstStyle/>
                    <a:p>
                      <a:pPr algn="ctr" fontAlgn="ctr"/>
                      <a:r>
                        <a:rPr lang="ja-JP" altLang="en-US" sz="1200" b="0" i="0" u="none" strike="noStrike" dirty="0">
                          <a:solidFill>
                            <a:srgbClr val="000000"/>
                          </a:solidFill>
                          <a:latin typeface="HGP創英角ｺﾞｼｯｸUB"/>
                        </a:rPr>
                        <a:t>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0000"/>
                          </a:solidFill>
                          <a:latin typeface="HGP創英角ｺﾞｼｯｸUB"/>
                        </a:rPr>
                        <a:t>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latin typeface="HGP創英角ｺﾞｼｯｸUB"/>
                        </a:rPr>
                        <a:t>夕</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000000"/>
                          </a:solidFill>
                          <a:latin typeface="HGP創英角ｺﾞｼｯｸUB"/>
                        </a:rPr>
                        <a:t>1</a:t>
                      </a:r>
                      <a:r>
                        <a:rPr lang="ja-JP" altLang="en-US" sz="1200" b="0" i="0" u="none" strike="noStrike">
                          <a:solidFill>
                            <a:srgbClr val="000000"/>
                          </a:solidFill>
                          <a:latin typeface="HGP創英角ｺﾞｼｯｸUB"/>
                        </a:rPr>
                        <a:t>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2405">
                <a:tc>
                  <a:txBody>
                    <a:bodyPr/>
                    <a:lstStyle/>
                    <a:p>
                      <a:pPr algn="ctr" fontAlgn="ctr"/>
                      <a:r>
                        <a:rPr lang="en-US" altLang="ja-JP" sz="1200" b="0" i="0" u="none" strike="noStrike" dirty="0">
                          <a:solidFill>
                            <a:srgbClr val="000000"/>
                          </a:solidFill>
                          <a:latin typeface="HGP創英角ｺﾞｼｯｸUB"/>
                        </a:rPr>
                        <a:t>350</a:t>
                      </a:r>
                      <a:r>
                        <a:rPr lang="ja-JP" altLang="en-US" sz="1200" b="0" i="0" u="none" strike="noStrike" dirty="0">
                          <a:solidFill>
                            <a:srgbClr val="000000"/>
                          </a:solidFill>
                          <a:latin typeface="HGP創英角ｺﾞｼｯｸUB"/>
                        </a:rPr>
                        <a:t>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latin typeface="HGP創英角ｺﾞｼｯｸUB"/>
                        </a:rPr>
                        <a:t>650</a:t>
                      </a:r>
                      <a:r>
                        <a:rPr lang="ja-JP" altLang="en-US" sz="1200" b="0" i="0" u="none" strike="noStrike" dirty="0">
                          <a:solidFill>
                            <a:srgbClr val="000000"/>
                          </a:solidFill>
                          <a:latin typeface="HGP創英角ｺﾞｼｯｸUB"/>
                        </a:rPr>
                        <a:t>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latin typeface="HGP創英角ｺﾞｼｯｸUB"/>
                        </a:rPr>
                        <a:t>750</a:t>
                      </a:r>
                      <a:r>
                        <a:rPr lang="ja-JP" altLang="en-US" sz="1200" b="0" i="0" u="none" strike="noStrike" dirty="0">
                          <a:solidFill>
                            <a:srgbClr val="000000"/>
                          </a:solidFill>
                          <a:latin typeface="HGP創英角ｺﾞｼｯｸUB"/>
                        </a:rPr>
                        <a:t>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rgbClr val="000000"/>
                          </a:solidFill>
                          <a:latin typeface="HGP創英角ｺﾞｼｯｸUB"/>
                        </a:rPr>
                        <a:t>1,750</a:t>
                      </a:r>
                      <a:r>
                        <a:rPr lang="ja-JP" altLang="en-US" sz="1200" b="0" i="0" u="none" strike="noStrike" dirty="0">
                          <a:solidFill>
                            <a:srgbClr val="000000"/>
                          </a:solidFill>
                          <a:latin typeface="HGP創英角ｺﾞｼｯｸUB"/>
                        </a:rPr>
                        <a:t>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5730" y="642911"/>
            <a:ext cx="6286544" cy="8384426"/>
          </a:xfrm>
          <a:prstGeom prst="roundRect">
            <a:avLst>
              <a:gd name="adj" fmla="val 5855"/>
            </a:avLst>
          </a:prstGeom>
          <a:solidFill>
            <a:schemeClr val="bg1"/>
          </a:solidFill>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ltLang="ja-JP" sz="1600" b="1" dirty="0"/>
          </a:p>
          <a:p>
            <a:r>
              <a:rPr lang="ja-JP" altLang="en-US" sz="1600" b="1" dirty="0"/>
              <a:t>事業所名：ミモザ白寿庵東寺尾 </a:t>
            </a:r>
            <a:endParaRPr lang="en-US" altLang="ja-JP" sz="1200" b="1" dirty="0"/>
          </a:p>
          <a:p>
            <a:r>
              <a:rPr lang="ja-JP" altLang="en-US" sz="1200" b="1" dirty="0"/>
              <a:t>開設者：ミモザ株式会社 </a:t>
            </a:r>
          </a:p>
          <a:p>
            <a:r>
              <a:rPr lang="ja-JP" altLang="en-US" sz="1200" b="1" dirty="0"/>
              <a:t>住所：東京都品川区南品川二丁目</a:t>
            </a:r>
            <a:r>
              <a:rPr lang="en-US" altLang="ja-JP" sz="1200" b="1" dirty="0"/>
              <a:t>2</a:t>
            </a:r>
            <a:r>
              <a:rPr lang="ja-JP" altLang="en-US" sz="1200" b="1" dirty="0"/>
              <a:t>番</a:t>
            </a:r>
            <a:r>
              <a:rPr lang="en-US" altLang="ja-JP" sz="1200" b="1" dirty="0"/>
              <a:t>5</a:t>
            </a:r>
            <a:r>
              <a:rPr lang="ja-JP" altLang="en-US" sz="1200" b="1" dirty="0"/>
              <a:t>号　</a:t>
            </a:r>
            <a:endParaRPr lang="en-US" altLang="zh-TW" sz="1050" dirty="0"/>
          </a:p>
          <a:p>
            <a:endParaRPr lang="zh-TW" altLang="en-US" sz="1050" dirty="0"/>
          </a:p>
          <a:p>
            <a:r>
              <a:rPr lang="ja-JP" altLang="en-US" sz="1600" b="1" dirty="0"/>
              <a:t>家具付高齢者住宅 </a:t>
            </a:r>
          </a:p>
          <a:p>
            <a:r>
              <a:rPr lang="zh-TW" altLang="en-US" sz="1200" b="1" dirty="0">
                <a:latin typeface="ＭＳ Ｐゴシック" panose="020B0600070205080204" pitchFamily="50" charset="-128"/>
                <a:ea typeface="ＭＳ Ｐゴシック" panose="020B0600070205080204" pitchFamily="50" charset="-128"/>
              </a:rPr>
              <a:t>施設長</a:t>
            </a:r>
            <a:r>
              <a:rPr lang="zh-TW" altLang="en-US" sz="1200" b="1" dirty="0"/>
              <a:t>：</a:t>
            </a:r>
            <a:r>
              <a:rPr lang="ja-JP" altLang="en-US" sz="1200" b="1"/>
              <a:t>池下　尚彦</a:t>
            </a:r>
            <a:endParaRPr lang="zh-TW" altLang="en-US" sz="1200" b="1" dirty="0"/>
          </a:p>
          <a:p>
            <a:r>
              <a:rPr lang="ja-JP" altLang="en-US" sz="1200" b="1" dirty="0"/>
              <a:t>住所：〒</a:t>
            </a:r>
            <a:r>
              <a:rPr lang="en-US" altLang="ja-JP" sz="1200" b="1" dirty="0"/>
              <a:t>230-0077 </a:t>
            </a:r>
            <a:r>
              <a:rPr lang="ja-JP" altLang="en-US" sz="1200" b="1" dirty="0"/>
              <a:t>横浜市鶴見区東寺尾</a:t>
            </a:r>
            <a:r>
              <a:rPr lang="en-US" altLang="ja-JP" sz="1200" b="1" dirty="0"/>
              <a:t>6-8-1 </a:t>
            </a:r>
          </a:p>
          <a:p>
            <a:r>
              <a:rPr lang="ja-JP" altLang="en-US" sz="1200" b="1" dirty="0"/>
              <a:t>電話</a:t>
            </a:r>
            <a:r>
              <a:rPr lang="zh-TW" altLang="en-US" sz="1200" b="1" dirty="0"/>
              <a:t>：</a:t>
            </a:r>
            <a:r>
              <a:rPr lang="en-US" altLang="zh-TW" sz="1200" b="1" dirty="0"/>
              <a:t>045-580-2330 FAX</a:t>
            </a:r>
            <a:r>
              <a:rPr lang="zh-TW" altLang="en-US" sz="1200" b="1" dirty="0"/>
              <a:t>：</a:t>
            </a:r>
            <a:r>
              <a:rPr lang="en-US" altLang="zh-TW" sz="1200" b="1" dirty="0"/>
              <a:t>045-580-2331 </a:t>
            </a:r>
            <a:r>
              <a:rPr lang="zh-TW" altLang="en-US" sz="1200" b="1" dirty="0">
                <a:latin typeface="ＭＳ Ｐゴシック" panose="020B0600070205080204" pitchFamily="50" charset="-128"/>
                <a:ea typeface="ＭＳ Ｐゴシック" panose="020B0600070205080204" pitchFamily="50" charset="-128"/>
              </a:rPr>
              <a:t>メール</a:t>
            </a:r>
            <a:r>
              <a:rPr lang="zh-TW" altLang="en-US" sz="1200" b="1" dirty="0"/>
              <a:t>：</a:t>
            </a:r>
            <a:r>
              <a:rPr lang="en-US" altLang="zh-TW" sz="1200" b="1" dirty="0"/>
              <a:t>h-higashiterao@mimoza-care.jp </a:t>
            </a:r>
          </a:p>
          <a:p>
            <a:endParaRPr lang="en-US" altLang="zh-TW" sz="1050" dirty="0"/>
          </a:p>
          <a:p>
            <a:endParaRPr lang="en-US" altLang="zh-TW" sz="1050" dirty="0"/>
          </a:p>
          <a:p>
            <a:r>
              <a:rPr lang="zh-TW" altLang="en-US" sz="1600" b="1" dirty="0">
                <a:latin typeface="ＭＳ Ｐゴシック" pitchFamily="50" charset="-128"/>
                <a:ea typeface="ＭＳ Ｐゴシック" pitchFamily="50" charset="-128"/>
              </a:rPr>
              <a:t>（介護予防）小規模多機能型居宅介護 </a:t>
            </a:r>
          </a:p>
          <a:p>
            <a:r>
              <a:rPr lang="ja-JP" altLang="en-US" sz="1200" b="1" dirty="0"/>
              <a:t>管理者：池下　尚彦</a:t>
            </a:r>
          </a:p>
          <a:p>
            <a:r>
              <a:rPr lang="ja-JP" altLang="en-US" sz="1200" b="1" dirty="0"/>
              <a:t>事業所番号：</a:t>
            </a:r>
            <a:r>
              <a:rPr lang="en-US" altLang="ja-JP" sz="1200" b="1" dirty="0"/>
              <a:t>1490100110 </a:t>
            </a:r>
          </a:p>
          <a:p>
            <a:r>
              <a:rPr lang="zh-TW" altLang="en-US" sz="1200" b="1" dirty="0">
                <a:latin typeface="ＭＳ Ｐゴシック" panose="020B0600070205080204" pitchFamily="50" charset="-128"/>
                <a:ea typeface="ＭＳ Ｐゴシック" panose="020B0600070205080204" pitchFamily="50" charset="-128"/>
              </a:rPr>
              <a:t>登録定員：</a:t>
            </a:r>
            <a:r>
              <a:rPr lang="en-US" altLang="zh-TW" sz="1200" b="1" dirty="0">
                <a:latin typeface="ＭＳ Ｐゴシック" panose="020B0600070205080204" pitchFamily="50" charset="-128"/>
                <a:ea typeface="ＭＳ Ｐゴシック" panose="020B0600070205080204" pitchFamily="50" charset="-128"/>
              </a:rPr>
              <a:t>2</a:t>
            </a:r>
            <a:r>
              <a:rPr lang="en-US" altLang="ja-JP" sz="1200" b="1" dirty="0">
                <a:latin typeface="ＭＳ Ｐゴシック" panose="020B0600070205080204" pitchFamily="50" charset="-128"/>
                <a:ea typeface="ＭＳ Ｐゴシック" panose="020B0600070205080204" pitchFamily="50" charset="-128"/>
              </a:rPr>
              <a:t>9</a:t>
            </a:r>
            <a:r>
              <a:rPr lang="zh-TW" altLang="en-US" sz="1200" b="1" dirty="0">
                <a:latin typeface="ＭＳ Ｐゴシック" panose="020B0600070205080204" pitchFamily="50" charset="-128"/>
                <a:ea typeface="ＭＳ Ｐゴシック" panose="020B0600070205080204" pitchFamily="50" charset="-128"/>
              </a:rPr>
              <a:t>名 </a:t>
            </a:r>
            <a:r>
              <a:rPr lang="en-US" altLang="zh-TW" sz="1200" b="1" dirty="0">
                <a:latin typeface="ＭＳ Ｐゴシック" panose="020B0600070205080204" pitchFamily="50" charset="-128"/>
                <a:ea typeface="ＭＳ Ｐゴシック" panose="020B0600070205080204" pitchFamily="50" charset="-128"/>
              </a:rPr>
              <a:t>1</a:t>
            </a:r>
            <a:r>
              <a:rPr lang="zh-TW" altLang="en-US" sz="1200" b="1" dirty="0">
                <a:latin typeface="ＭＳ Ｐゴシック" panose="020B0600070205080204" pitchFamily="50" charset="-128"/>
                <a:ea typeface="ＭＳ Ｐゴシック" panose="020B0600070205080204" pitchFamily="50" charset="-128"/>
              </a:rPr>
              <a:t>日定員（通所）：</a:t>
            </a:r>
            <a:r>
              <a:rPr lang="en-US" altLang="zh-TW" sz="1200" b="1" dirty="0">
                <a:latin typeface="ＭＳ Ｐゴシック" panose="020B0600070205080204" pitchFamily="50" charset="-128"/>
                <a:ea typeface="ＭＳ Ｐゴシック" panose="020B0600070205080204" pitchFamily="50" charset="-128"/>
              </a:rPr>
              <a:t>15</a:t>
            </a:r>
            <a:r>
              <a:rPr lang="zh-TW" altLang="en-US" sz="1200" b="1" dirty="0">
                <a:latin typeface="ＭＳ Ｐゴシック" panose="020B0600070205080204" pitchFamily="50" charset="-128"/>
                <a:ea typeface="ＭＳ Ｐゴシック" panose="020B0600070205080204" pitchFamily="50" charset="-128"/>
              </a:rPr>
              <a:t>名 宿泊定員：</a:t>
            </a:r>
            <a:r>
              <a:rPr lang="en-US" altLang="zh-TW" sz="1200" b="1" dirty="0">
                <a:latin typeface="ＭＳ Ｐゴシック" panose="020B0600070205080204" pitchFamily="50" charset="-128"/>
                <a:ea typeface="ＭＳ Ｐゴシック" panose="020B0600070205080204" pitchFamily="50" charset="-128"/>
              </a:rPr>
              <a:t>5</a:t>
            </a:r>
            <a:r>
              <a:rPr lang="zh-TW" altLang="en-US" sz="1200" b="1" dirty="0">
                <a:latin typeface="ＭＳ Ｐゴシック" panose="020B0600070205080204" pitchFamily="50" charset="-128"/>
                <a:ea typeface="ＭＳ Ｐゴシック" panose="020B0600070205080204" pitchFamily="50" charset="-128"/>
              </a:rPr>
              <a:t>名 </a:t>
            </a:r>
          </a:p>
          <a:p>
            <a:r>
              <a:rPr lang="zh-TW" altLang="en-US" sz="1200" b="1" dirty="0">
                <a:latin typeface="ＭＳ Ｐゴシック" panose="020B0600070205080204" pitchFamily="50" charset="-128"/>
                <a:ea typeface="ＭＳ Ｐゴシック" panose="020B0600070205080204" pitchFamily="50" charset="-128"/>
              </a:rPr>
              <a:t>営業日：</a:t>
            </a:r>
            <a:r>
              <a:rPr lang="en-US" altLang="zh-TW" sz="1200" b="1" dirty="0">
                <a:latin typeface="ＭＳ Ｐゴシック" panose="020B0600070205080204" pitchFamily="50" charset="-128"/>
                <a:ea typeface="ＭＳ Ｐゴシック" panose="020B0600070205080204" pitchFamily="50" charset="-128"/>
              </a:rPr>
              <a:t>24</a:t>
            </a:r>
            <a:r>
              <a:rPr lang="zh-TW" altLang="en-US" sz="1200" b="1" dirty="0">
                <a:latin typeface="ＭＳ Ｐゴシック" panose="020B0600070205080204" pitchFamily="50" charset="-128"/>
                <a:ea typeface="ＭＳ Ｐゴシック" panose="020B0600070205080204" pitchFamily="50" charset="-128"/>
              </a:rPr>
              <a:t>時間 </a:t>
            </a:r>
            <a:r>
              <a:rPr lang="en-US" altLang="zh-TW" sz="1200" b="1" dirty="0">
                <a:latin typeface="ＭＳ Ｐゴシック" panose="020B0600070205080204" pitchFamily="50" charset="-128"/>
                <a:ea typeface="ＭＳ Ｐゴシック" panose="020B0600070205080204" pitchFamily="50" charset="-128"/>
              </a:rPr>
              <a:t>365</a:t>
            </a:r>
            <a:r>
              <a:rPr lang="zh-TW" altLang="en-US" sz="1200" b="1" dirty="0">
                <a:latin typeface="ＭＳ Ｐゴシック" panose="020B0600070205080204" pitchFamily="50" charset="-128"/>
                <a:ea typeface="ＭＳ Ｐゴシック" panose="020B0600070205080204" pitchFamily="50" charset="-128"/>
              </a:rPr>
              <a:t>日 </a:t>
            </a:r>
          </a:p>
          <a:p>
            <a:endParaRPr lang="en-US" altLang="ja-JP" sz="1050" dirty="0"/>
          </a:p>
          <a:p>
            <a:endParaRPr lang="en-US" altLang="ja-JP" sz="1050" dirty="0"/>
          </a:p>
          <a:p>
            <a:r>
              <a:rPr lang="ja-JP" altLang="en-US" sz="1600" b="1" dirty="0"/>
              <a:t>通所介護</a:t>
            </a:r>
          </a:p>
          <a:p>
            <a:r>
              <a:rPr lang="ja-JP" altLang="en-US" sz="1200" b="1" dirty="0"/>
              <a:t>管理者：</a:t>
            </a:r>
            <a:r>
              <a:rPr lang="ja-JP" altLang="en-US" sz="1200" b="1" i="0" u="none" strike="noStrike" baseline="0" dirty="0">
                <a:solidFill>
                  <a:srgbClr val="000000"/>
                </a:solidFill>
                <a:latin typeface="+mn-ea"/>
              </a:rPr>
              <a:t>川原　大弥</a:t>
            </a:r>
            <a:endParaRPr lang="ja-JP" altLang="en-US" sz="1200" b="1" dirty="0">
              <a:latin typeface="+mn-ea"/>
            </a:endParaRPr>
          </a:p>
          <a:p>
            <a:r>
              <a:rPr lang="ja-JP" altLang="en-US" sz="1200" b="1" dirty="0"/>
              <a:t>事業所番号：</a:t>
            </a:r>
            <a:r>
              <a:rPr lang="en-US" altLang="ja-JP" sz="1200" b="1" dirty="0"/>
              <a:t>1470102078 </a:t>
            </a:r>
          </a:p>
          <a:p>
            <a:r>
              <a:rPr lang="en-US" altLang="zh-TW" sz="1200" b="1" dirty="0">
                <a:latin typeface="ＭＳ Ｐゴシック" panose="020B0600070205080204" pitchFamily="50" charset="-128"/>
                <a:ea typeface="ＭＳ Ｐゴシック" panose="020B0600070205080204" pitchFamily="50" charset="-128"/>
              </a:rPr>
              <a:t>1</a:t>
            </a:r>
            <a:r>
              <a:rPr lang="zh-TW" altLang="en-US" sz="1200" b="1" dirty="0">
                <a:latin typeface="ＭＳ Ｐゴシック" panose="020B0600070205080204" pitchFamily="50" charset="-128"/>
                <a:ea typeface="ＭＳ Ｐゴシック" panose="020B0600070205080204" pitchFamily="50" charset="-128"/>
              </a:rPr>
              <a:t>日定員：</a:t>
            </a:r>
            <a:r>
              <a:rPr lang="en-US" altLang="ja-JP" sz="1200" b="1" dirty="0">
                <a:latin typeface="ＭＳ Ｐゴシック" panose="020B0600070205080204" pitchFamily="50" charset="-128"/>
                <a:ea typeface="ＭＳ Ｐゴシック" panose="020B0600070205080204" pitchFamily="50" charset="-128"/>
              </a:rPr>
              <a:t>16</a:t>
            </a:r>
            <a:r>
              <a:rPr lang="zh-TW" altLang="en-US" sz="1200" b="1" dirty="0">
                <a:latin typeface="ＭＳ Ｐゴシック" panose="020B0600070205080204" pitchFamily="50" charset="-128"/>
                <a:ea typeface="ＭＳ Ｐゴシック" panose="020B0600070205080204" pitchFamily="50" charset="-128"/>
              </a:rPr>
              <a:t>名</a:t>
            </a:r>
          </a:p>
          <a:p>
            <a:r>
              <a:rPr lang="ja-JP" altLang="en-US" sz="1200" b="1" dirty="0">
                <a:latin typeface="ＭＳ Ｐゴシック" panose="020B0600070205080204" pitchFamily="50" charset="-128"/>
                <a:ea typeface="ＭＳ Ｐゴシック" panose="020B0600070205080204" pitchFamily="50" charset="-128"/>
              </a:rPr>
              <a:t>サービス提供時間：通所 </a:t>
            </a:r>
            <a:r>
              <a:rPr lang="en-US" altLang="ja-JP" sz="1200" b="1" dirty="0">
                <a:latin typeface="ＭＳ Ｐゴシック" panose="020B0600070205080204" pitchFamily="50" charset="-128"/>
                <a:ea typeface="ＭＳ Ｐゴシック" panose="020B0600070205080204" pitchFamily="50" charset="-128"/>
              </a:rPr>
              <a:t>9:30</a:t>
            </a:r>
            <a:r>
              <a:rPr lang="ja-JP" altLang="en-US" sz="1200" b="1" dirty="0">
                <a:latin typeface="ＭＳ Ｐゴシック" panose="020B0600070205080204" pitchFamily="50" charset="-128"/>
                <a:ea typeface="ＭＳ Ｐゴシック" panose="020B0600070205080204" pitchFamily="50" charset="-128"/>
              </a:rPr>
              <a:t>～</a:t>
            </a:r>
            <a:r>
              <a:rPr lang="en-US" altLang="ja-JP" sz="1200" b="1" dirty="0">
                <a:latin typeface="ＭＳ Ｐゴシック" panose="020B0600070205080204" pitchFamily="50" charset="-128"/>
                <a:ea typeface="ＭＳ Ｐゴシック" panose="020B0600070205080204" pitchFamily="50" charset="-128"/>
              </a:rPr>
              <a:t>16:45 </a:t>
            </a:r>
          </a:p>
          <a:p>
            <a:r>
              <a:rPr lang="zh-TW" altLang="en-US" sz="1200" b="1" dirty="0">
                <a:latin typeface="ＭＳ Ｐゴシック" panose="020B0600070205080204" pitchFamily="50" charset="-128"/>
                <a:ea typeface="ＭＳ Ｐゴシック" panose="020B0600070205080204" pitchFamily="50" charset="-128"/>
              </a:rPr>
              <a:t>営業日：年中無休（祝日営業、</a:t>
            </a:r>
            <a:r>
              <a:rPr lang="en-US" altLang="zh-TW" sz="1200" b="1" dirty="0">
                <a:latin typeface="ＭＳ Ｐゴシック" panose="020B0600070205080204" pitchFamily="50" charset="-128"/>
                <a:ea typeface="ＭＳ Ｐゴシック" panose="020B0600070205080204" pitchFamily="50" charset="-128"/>
              </a:rPr>
              <a:t>12</a:t>
            </a:r>
            <a:r>
              <a:rPr lang="zh-TW" altLang="en-US" sz="1200" b="1" dirty="0">
                <a:latin typeface="ＭＳ Ｐゴシック" panose="020B0600070205080204" pitchFamily="50" charset="-128"/>
                <a:ea typeface="ＭＳ Ｐゴシック" panose="020B0600070205080204" pitchFamily="50" charset="-128"/>
              </a:rPr>
              <a:t>月</a:t>
            </a:r>
            <a:r>
              <a:rPr lang="en-US" altLang="zh-TW" sz="1200" b="1" dirty="0">
                <a:latin typeface="ＭＳ Ｐゴシック" panose="020B0600070205080204" pitchFamily="50" charset="-128"/>
                <a:ea typeface="ＭＳ Ｐゴシック" panose="020B0600070205080204" pitchFamily="50" charset="-128"/>
              </a:rPr>
              <a:t>30</a:t>
            </a:r>
            <a:r>
              <a:rPr lang="zh-TW" altLang="en-US" sz="1200" b="1" dirty="0">
                <a:latin typeface="ＭＳ Ｐゴシック" panose="020B0600070205080204" pitchFamily="50" charset="-128"/>
                <a:ea typeface="ＭＳ Ｐゴシック" panose="020B0600070205080204" pitchFamily="50" charset="-128"/>
              </a:rPr>
              <a:t>日～</a:t>
            </a:r>
            <a:r>
              <a:rPr lang="en-US" altLang="zh-TW" sz="1200" b="1" dirty="0">
                <a:latin typeface="ＭＳ Ｐゴシック" panose="020B0600070205080204" pitchFamily="50" charset="-128"/>
                <a:ea typeface="ＭＳ Ｐゴシック" panose="020B0600070205080204" pitchFamily="50" charset="-128"/>
              </a:rPr>
              <a:t>1</a:t>
            </a:r>
            <a:r>
              <a:rPr lang="zh-TW" altLang="en-US" sz="1200" b="1" dirty="0">
                <a:latin typeface="ＭＳ Ｐゴシック" panose="020B0600070205080204" pitchFamily="50" charset="-128"/>
                <a:ea typeface="ＭＳ Ｐゴシック" panose="020B0600070205080204" pitchFamily="50" charset="-128"/>
              </a:rPr>
              <a:t>月</a:t>
            </a:r>
            <a:r>
              <a:rPr lang="en-US" altLang="zh-TW" sz="1200" b="1" dirty="0">
                <a:latin typeface="ＭＳ Ｐゴシック" panose="020B0600070205080204" pitchFamily="50" charset="-128"/>
                <a:ea typeface="ＭＳ Ｐゴシック" panose="020B0600070205080204" pitchFamily="50" charset="-128"/>
              </a:rPr>
              <a:t>3</a:t>
            </a:r>
            <a:r>
              <a:rPr lang="zh-TW" altLang="en-US" sz="1200" b="1" dirty="0">
                <a:latin typeface="ＭＳ Ｐゴシック" panose="020B0600070205080204" pitchFamily="50" charset="-128"/>
                <a:ea typeface="ＭＳ Ｐゴシック" panose="020B0600070205080204" pitchFamily="50" charset="-128"/>
              </a:rPr>
              <a:t>日休業） </a:t>
            </a:r>
            <a:endParaRPr lang="en-US" altLang="zh-TW" sz="1200" b="1" dirty="0">
              <a:latin typeface="ＭＳ Ｐゴシック" panose="020B0600070205080204" pitchFamily="50" charset="-128"/>
              <a:ea typeface="ＭＳ Ｐゴシック" panose="020B0600070205080204" pitchFamily="50" charset="-128"/>
            </a:endParaRPr>
          </a:p>
          <a:p>
            <a:endParaRPr lang="en-US" altLang="zh-TW" sz="1200" b="1" dirty="0"/>
          </a:p>
          <a:p>
            <a:endParaRPr kumimoji="1" lang="en-US" altLang="ja-JP" sz="1200" b="1" dirty="0"/>
          </a:p>
          <a:p>
            <a:endParaRPr lang="ja-JP" altLang="en-US" sz="1200" dirty="0"/>
          </a:p>
          <a:p>
            <a:endParaRPr lang="en-US" altLang="ja-JP" sz="1200" dirty="0"/>
          </a:p>
          <a:p>
            <a:endParaRPr lang="en-US" altLang="ja-JP" sz="1200" dirty="0"/>
          </a:p>
          <a:p>
            <a:endParaRPr lang="en-US" altLang="ja-JP" sz="1200" dirty="0"/>
          </a:p>
          <a:p>
            <a:r>
              <a:rPr lang="en-US" altLang="ja-JP" sz="1400" dirty="0"/>
              <a:t>JR</a:t>
            </a:r>
            <a:r>
              <a:rPr lang="ja-JP" altLang="en-US" sz="1400" dirty="0"/>
              <a:t>「鶴見駅」東口</a:t>
            </a:r>
            <a:r>
              <a:rPr lang="en-US" altLang="ja-JP" sz="1400" dirty="0"/>
              <a:t>JR</a:t>
            </a:r>
            <a:r>
              <a:rPr lang="ja-JP" altLang="en-US" sz="1400" dirty="0"/>
              <a:t>「川崎駅」より </a:t>
            </a:r>
          </a:p>
          <a:p>
            <a:r>
              <a:rPr lang="ja-JP" altLang="en-US" sz="1400" dirty="0"/>
              <a:t>横浜市営バス</a:t>
            </a:r>
            <a:r>
              <a:rPr lang="en-US" altLang="ja-JP" sz="1400" dirty="0"/>
              <a:t>7</a:t>
            </a:r>
            <a:r>
              <a:rPr lang="ja-JP" altLang="en-US" sz="1400" dirty="0"/>
              <a:t>系統</a:t>
            </a:r>
            <a:r>
              <a:rPr lang="en-US" altLang="ja-JP" sz="1400" dirty="0"/>
              <a:t>29</a:t>
            </a:r>
            <a:r>
              <a:rPr lang="ja-JP" altLang="en-US" sz="1400" dirty="0"/>
              <a:t>系統 </a:t>
            </a:r>
          </a:p>
          <a:p>
            <a:r>
              <a:rPr lang="zh-CN" altLang="en-US" sz="1400" dirty="0">
                <a:latin typeface="ＭＳ Ｐゴシック" panose="020B0600070205080204" pitchFamily="50" charset="-128"/>
                <a:ea typeface="ＭＳ Ｐゴシック" panose="020B0600070205080204" pitchFamily="50" charset="-128"/>
              </a:rPr>
              <a:t>「横浜駅前」行乗車</a:t>
            </a:r>
            <a:r>
              <a:rPr lang="en-US" altLang="zh-CN" sz="1400" dirty="0">
                <a:latin typeface="ＭＳ Ｐゴシック" panose="020B0600070205080204" pitchFamily="50" charset="-128"/>
                <a:ea typeface="ＭＳ Ｐゴシック" panose="020B0600070205080204" pitchFamily="50" charset="-128"/>
              </a:rPr>
              <a:t>15</a:t>
            </a:r>
            <a:r>
              <a:rPr lang="zh-CN" altLang="en-US" sz="1400" dirty="0">
                <a:latin typeface="ＭＳ Ｐゴシック" panose="020B0600070205080204" pitchFamily="50" charset="-128"/>
                <a:ea typeface="ＭＳ Ｐゴシック" panose="020B0600070205080204" pitchFamily="50" charset="-128"/>
              </a:rPr>
              <a:t>分、 </a:t>
            </a:r>
          </a:p>
          <a:p>
            <a:r>
              <a:rPr lang="ja-JP" altLang="en-US" sz="1400" dirty="0"/>
              <a:t>バス停「二反田」下車 徒歩</a:t>
            </a:r>
            <a:r>
              <a:rPr lang="en-US" altLang="ja-JP" sz="1400" dirty="0"/>
              <a:t>3</a:t>
            </a:r>
            <a:r>
              <a:rPr lang="ja-JP" altLang="en-US" sz="1400" dirty="0"/>
              <a:t>分 </a:t>
            </a:r>
            <a:endParaRPr lang="en-US" altLang="ja-JP" sz="1400" b="1" dirty="0"/>
          </a:p>
          <a:p>
            <a:endParaRPr lang="en-US" altLang="ja-JP" sz="1200" b="1" dirty="0"/>
          </a:p>
          <a:p>
            <a:endParaRPr lang="en-US" altLang="ja-JP" sz="1200" b="1" dirty="0"/>
          </a:p>
          <a:p>
            <a:endParaRPr lang="en-US" altLang="ja-JP" sz="1200" b="1" dirty="0"/>
          </a:p>
          <a:p>
            <a:endParaRPr lang="en-US" altLang="ja-JP" sz="1200" b="1" dirty="0"/>
          </a:p>
          <a:p>
            <a:endParaRPr lang="en-US" altLang="ja-JP" sz="1200" b="1" dirty="0"/>
          </a:p>
          <a:p>
            <a:endParaRPr lang="en-US" altLang="ja-JP" sz="1200" b="1" dirty="0"/>
          </a:p>
          <a:p>
            <a:endParaRPr kumimoji="1" lang="en-US" altLang="ja-JP" sz="1200" b="1" dirty="0"/>
          </a:p>
        </p:txBody>
      </p:sp>
      <p:sp>
        <p:nvSpPr>
          <p:cNvPr id="2" name="テキスト ボックス 1"/>
          <p:cNvSpPr txBox="1"/>
          <p:nvPr/>
        </p:nvSpPr>
        <p:spPr>
          <a:xfrm>
            <a:off x="2357432" y="142844"/>
            <a:ext cx="1980029" cy="523220"/>
          </a:xfrm>
          <a:prstGeom prst="rect">
            <a:avLst/>
          </a:prstGeom>
          <a:noFill/>
        </p:spPr>
        <p:txBody>
          <a:bodyPr wrap="none" rtlCol="0">
            <a:spAutoFit/>
          </a:bodyPr>
          <a:lstStyle/>
          <a:p>
            <a:r>
              <a:rPr kumimoji="1" lang="ja-JP" altLang="en-US" sz="2800" dirty="0">
                <a:latin typeface="HGP創英角ｺﾞｼｯｸUB" pitchFamily="50" charset="-128"/>
                <a:ea typeface="HGP創英角ｺﾞｼｯｸUB" pitchFamily="50" charset="-128"/>
              </a:rPr>
              <a:t>事業所概要</a:t>
            </a:r>
          </a:p>
        </p:txBody>
      </p:sp>
      <p:sp>
        <p:nvSpPr>
          <p:cNvPr id="4" name="上リボン 3"/>
          <p:cNvSpPr/>
          <p:nvPr/>
        </p:nvSpPr>
        <p:spPr>
          <a:xfrm>
            <a:off x="804156" y="5758412"/>
            <a:ext cx="1571636" cy="469772"/>
          </a:xfrm>
          <a:prstGeom prst="ribbon2">
            <a:avLst>
              <a:gd name="adj1" fmla="val 16667"/>
              <a:gd name="adj2" fmla="val 72698"/>
            </a:avLst>
          </a:pr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交通案内</a:t>
            </a:r>
          </a:p>
        </p:txBody>
      </p:sp>
      <p:pic>
        <p:nvPicPr>
          <p:cNvPr id="5" name="Picture 1" descr="新東寺尾地図"/>
          <p:cNvPicPr>
            <a:picLocks noChangeAspect="1" noChangeArrowheads="1"/>
          </p:cNvPicPr>
          <p:nvPr/>
        </p:nvPicPr>
        <p:blipFill>
          <a:blip r:embed="rId2" cstate="print"/>
          <a:srcRect/>
          <a:stretch>
            <a:fillRect/>
          </a:stretch>
        </p:blipFill>
        <p:spPr bwMode="auto">
          <a:xfrm>
            <a:off x="2928934" y="5500696"/>
            <a:ext cx="3071834" cy="2861453"/>
          </a:xfrm>
          <a:prstGeom prst="rect">
            <a:avLst/>
          </a:prstGeom>
          <a:ln>
            <a:noFill/>
          </a:ln>
          <a:effectLst>
            <a:softEdge rad="31750"/>
          </a:effectLst>
        </p:spPr>
      </p:pic>
      <p:pic>
        <p:nvPicPr>
          <p:cNvPr id="6" name="Picture 2" descr="mimosa_rogo_02（透過性ロゴ）"/>
          <p:cNvPicPr>
            <a:picLocks noChangeAspect="1" noChangeArrowheads="1"/>
          </p:cNvPicPr>
          <p:nvPr/>
        </p:nvPicPr>
        <p:blipFill>
          <a:blip r:embed="rId3" cstate="print"/>
          <a:srcRect/>
          <a:stretch>
            <a:fillRect/>
          </a:stretch>
        </p:blipFill>
        <p:spPr bwMode="auto">
          <a:xfrm>
            <a:off x="3357562" y="714351"/>
            <a:ext cx="928694" cy="382815"/>
          </a:xfrm>
          <a:prstGeom prst="rect">
            <a:avLst/>
          </a:prstGeom>
          <a:noFill/>
          <a:ln w="9525">
            <a:noFill/>
            <a:miter lim="800000"/>
            <a:headEnd/>
            <a:tailEnd/>
          </a:ln>
        </p:spPr>
      </p:pic>
      <p:sp>
        <p:nvSpPr>
          <p:cNvPr id="7" name="テキスト ボックス 29"/>
          <p:cNvSpPr txBox="1"/>
          <p:nvPr/>
        </p:nvSpPr>
        <p:spPr>
          <a:xfrm>
            <a:off x="4786324" y="785789"/>
            <a:ext cx="928694" cy="276999"/>
          </a:xfrm>
          <a:prstGeom prst="rect">
            <a:avLst/>
          </a:prstGeom>
          <a:noFill/>
          <a:ln w="127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050" b="1" dirty="0"/>
              <a:t>ミモザ</a:t>
            </a:r>
            <a:r>
              <a:rPr lang="ja-JP" altLang="en-US" sz="1050" b="1" dirty="0"/>
              <a:t>東寺尾</a:t>
            </a:r>
            <a:r>
              <a:rPr kumimoji="1" lang="ja-JP" altLang="en-US" sz="1200" dirty="0"/>
              <a:t>　　　　</a:t>
            </a:r>
          </a:p>
        </p:txBody>
      </p:sp>
      <p:sp>
        <p:nvSpPr>
          <p:cNvPr id="8" name="正方形/長方形 7"/>
          <p:cNvSpPr/>
          <p:nvPr/>
        </p:nvSpPr>
        <p:spPr>
          <a:xfrm>
            <a:off x="4286256" y="785789"/>
            <a:ext cx="571504" cy="523220"/>
          </a:xfrm>
          <a:prstGeom prst="rect">
            <a:avLst/>
          </a:prstGeom>
        </p:spPr>
        <p:txBody>
          <a:bodyPr wrap="square">
            <a:spAutoFit/>
          </a:bodyPr>
          <a:lstStyle/>
          <a:p>
            <a:pPr algn="ctr"/>
            <a:r>
              <a:rPr lang="en-US" altLang="ja-JP" sz="1400" b="1" cap="none" spc="0" dirty="0">
                <a:ln w="11430"/>
                <a:solidFill>
                  <a:srgbClr val="FF5050"/>
                </a:solidFill>
              </a:rPr>
              <a:t>Web</a:t>
            </a:r>
            <a:endParaRPr lang="ja-JP" altLang="en-US" sz="1400" b="1" cap="none" spc="0" dirty="0">
              <a:ln w="11430"/>
              <a:solidFill>
                <a:srgbClr val="FF5050"/>
              </a:solidFill>
            </a:endParaRPr>
          </a:p>
        </p:txBody>
      </p:sp>
      <p:sp>
        <p:nvSpPr>
          <p:cNvPr id="9" name="テキスト ボックス 28"/>
          <p:cNvSpPr txBox="1"/>
          <p:nvPr/>
        </p:nvSpPr>
        <p:spPr>
          <a:xfrm>
            <a:off x="5715016" y="714350"/>
            <a:ext cx="714380" cy="389513"/>
          </a:xfrm>
          <a:prstGeom prst="roundRect">
            <a:avLst>
              <a:gd name="adj" fmla="val 50000"/>
            </a:avLst>
          </a:prstGeom>
          <a:noFill/>
          <a:ln>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t> </a:t>
            </a:r>
            <a:r>
              <a:rPr lang="ja-JP" altLang="en-US" sz="1050" b="1" dirty="0"/>
              <a:t>検索</a:t>
            </a:r>
            <a:r>
              <a:rPr lang="ja-JP" altLang="en-US" sz="1050" dirty="0"/>
              <a:t> </a:t>
            </a:r>
            <a:endParaRPr kumimoji="1" lang="ja-JP" altLang="en-US" sz="1050" dirty="0"/>
          </a:p>
        </p:txBody>
      </p:sp>
      <p:sp>
        <p:nvSpPr>
          <p:cNvPr id="10" name="左矢印 9"/>
          <p:cNvSpPr/>
          <p:nvPr/>
        </p:nvSpPr>
        <p:spPr>
          <a:xfrm rot="2281894">
            <a:off x="6156931" y="1020554"/>
            <a:ext cx="355367" cy="165601"/>
          </a:xfrm>
          <a:prstGeom prst="lef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523" y="7452320"/>
            <a:ext cx="1311484" cy="128532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28575">
          <a:solidFill>
            <a:srgbClr val="00B050"/>
          </a:solidFill>
          <a:prstDash val="sysDot"/>
        </a:ln>
      </a:spPr>
      <a:bodyPr wrap="square" rtlCol="0">
        <a:spAutoFit/>
      </a:bodyPr>
      <a:lstStyle>
        <a:defPPr>
          <a:defRPr sz="1600" b="1"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2669</TotalTime>
  <Words>2098</Words>
  <Application>Microsoft Office PowerPoint</Application>
  <PresentationFormat>画面に合わせる (4:3)</PresentationFormat>
  <Paragraphs>332</Paragraphs>
  <Slides>8</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BIZ UDPゴシック</vt:lpstr>
      <vt:lpstr>HGP創英角ｺﾞｼｯｸUB</vt:lpstr>
      <vt:lpstr>HGP創英角ﾎﾟｯﾌﾟ体</vt:lpstr>
      <vt:lpstr>HGS創英角ﾎﾟｯﾌﾟ体</vt:lpstr>
      <vt:lpstr>HG創英角ﾎﾟｯﾌﾟ体</vt:lpstr>
      <vt:lpstr>ＭＳ Ｐゴシック</vt:lpstr>
      <vt:lpstr>ＭＳ 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ミモザ白寿庵　東寺尾</dc:creator>
  <cp:lastModifiedBy>白寿庵東寺尾小規模多機能（職員）</cp:lastModifiedBy>
  <cp:revision>84</cp:revision>
  <cp:lastPrinted>2023-10-17T06:31:51Z</cp:lastPrinted>
  <dcterms:created xsi:type="dcterms:W3CDTF">2012-11-01T16:52:45Z</dcterms:created>
  <dcterms:modified xsi:type="dcterms:W3CDTF">2023-10-17T06:34:35Z</dcterms:modified>
</cp:coreProperties>
</file>